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64" r:id="rId2"/>
    <p:sldId id="365" r:id="rId3"/>
    <p:sldId id="366" r:id="rId4"/>
    <p:sldId id="367" r:id="rId5"/>
    <p:sldId id="368" r:id="rId6"/>
    <p:sldId id="369" r:id="rId7"/>
    <p:sldId id="370" r:id="rId8"/>
    <p:sldId id="336" r:id="rId9"/>
    <p:sldId id="371" r:id="rId10"/>
    <p:sldId id="372" r:id="rId11"/>
    <p:sldId id="373" r:id="rId12"/>
    <p:sldId id="374" r:id="rId13"/>
    <p:sldId id="375" r:id="rId14"/>
    <p:sldId id="377" r:id="rId15"/>
    <p:sldId id="376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3399"/>
    <a:srgbClr val="3333FF"/>
    <a:srgbClr val="DF4DA0"/>
    <a:srgbClr val="57257D"/>
    <a:srgbClr val="243E5E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3BDA7-376F-449B-BFB2-AA4C274F9D19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0160B-5329-4CD8-8FD4-EBE3F813BD0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8988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C901F-0F0C-4D89-B356-7BF6144D03B6}" type="slidenum">
              <a:rPr lang="th-TH" smtClean="0"/>
              <a:t>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2078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C901F-0F0C-4D89-B356-7BF6144D03B6}" type="slidenum">
              <a:rPr lang="th-TH" smtClean="0"/>
              <a:t>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58917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C901F-0F0C-4D89-B356-7BF6144D03B6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8917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C901F-0F0C-4D89-B356-7BF6144D03B6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8917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C901F-0F0C-4D89-B356-7BF6144D03B6}" type="slidenum">
              <a:rPr lang="th-TH" smtClean="0"/>
              <a:t>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58917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C901F-0F0C-4D89-B356-7BF6144D03B6}" type="slidenum">
              <a:rPr lang="th-TH" smtClean="0"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58917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C901F-0F0C-4D89-B356-7BF6144D03B6}" type="slidenum">
              <a:rPr lang="th-TH" smtClean="0"/>
              <a:t>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58917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BA2-ABC0-4041-944A-6CFF21390A8E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EB85-F600-43C9-8311-69C3D49DAE2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665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BA2-ABC0-4041-944A-6CFF21390A8E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EB85-F600-43C9-8311-69C3D49DAE2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229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BA2-ABC0-4041-944A-6CFF21390A8E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EB85-F600-43C9-8311-69C3D49DAE2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12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BA2-ABC0-4041-944A-6CFF21390A8E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EB85-F600-43C9-8311-69C3D49DAE2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026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BA2-ABC0-4041-944A-6CFF21390A8E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EB85-F600-43C9-8311-69C3D49DAE2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521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BA2-ABC0-4041-944A-6CFF21390A8E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EB85-F600-43C9-8311-69C3D49DAE2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263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BA2-ABC0-4041-944A-6CFF21390A8E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EB85-F600-43C9-8311-69C3D49DAE2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869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BA2-ABC0-4041-944A-6CFF21390A8E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EB85-F600-43C9-8311-69C3D49DAE2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431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BA2-ABC0-4041-944A-6CFF21390A8E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EB85-F600-43C9-8311-69C3D49DAE2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673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BA2-ABC0-4041-944A-6CFF21390A8E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EB85-F600-43C9-8311-69C3D49DAE2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677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EBA2-ABC0-4041-944A-6CFF21390A8E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AEB85-F600-43C9-8311-69C3D49DAE2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859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8EBA2-ABC0-4041-944A-6CFF21390A8E}" type="datetimeFigureOut">
              <a:rPr lang="th-TH" smtClean="0"/>
              <a:pPr/>
              <a:t>29/10/61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AEB85-F600-43C9-8311-69C3D49DAE2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090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slide" Target="slide1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9.xml"/><Relationship Id="rId4" Type="http://schemas.openxmlformats.org/officeDocument/2006/relationships/slide" Target="slide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7" Type="http://schemas.openxmlformats.org/officeDocument/2006/relationships/slide" Target="slide2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4.xml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02740" y="489446"/>
            <a:ext cx="6253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ผลการดำเนินงานตามตัวชี้วัด</a:t>
            </a:r>
            <a:endParaRPr lang="th-TH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1026" name="Picture 2" descr="à¸à¸¥à¸à¸²à¸£à¸à¹à¸à¸«à¸²à¸£à¸¹à¸à¸ à¸²à¸à¸ªà¸³à¸«à¸£à¸±à¸ k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98" y="1412776"/>
            <a:ext cx="7020778" cy="46805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66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9"/>
          <p:cNvSpPr/>
          <p:nvPr/>
        </p:nvSpPr>
        <p:spPr>
          <a:xfrm>
            <a:off x="2816898" y="791791"/>
            <a:ext cx="473632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PCT. </a:t>
            </a:r>
            <a:r>
              <a:rPr lang="en-US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: </a:t>
            </a:r>
            <a:r>
              <a:rPr lang="th-TH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กุมารเวชรกรรม</a:t>
            </a:r>
            <a:endParaRPr lang="en-US" sz="48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7" name="Picture 2" descr="ผลการค้นหารูปภาพสำหรับ ป้าย กรอบ น่า รัก ๆ จ้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525">
            <a:off x="168331" y="317594"/>
            <a:ext cx="1692113" cy="1799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9"/>
          <p:cNvSpPr/>
          <p:nvPr/>
        </p:nvSpPr>
        <p:spPr>
          <a:xfrm rot="702356">
            <a:off x="272339" y="617118"/>
            <a:ext cx="14897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แนวทาง</a:t>
            </a:r>
          </a:p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พัฒนา</a:t>
            </a:r>
            <a:endParaRPr lang="en-US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4" name="ลูกศรขวาท้ายขีด 3"/>
          <p:cNvSpPr/>
          <p:nvPr/>
        </p:nvSpPr>
        <p:spPr>
          <a:xfrm rot="964071">
            <a:off x="2043481" y="547443"/>
            <a:ext cx="500541" cy="1319695"/>
          </a:xfrm>
          <a:prstGeom prst="stripedRightArrow">
            <a:avLst/>
          </a:prstGeom>
          <a:solidFill>
            <a:srgbClr val="FF3399"/>
          </a:solidFill>
          <a:ln w="3175">
            <a:solidFill>
              <a:srgbClr val="243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17209" y="2447017"/>
            <a:ext cx="7803263" cy="2062103"/>
          </a:xfrm>
          <a:prstGeom prst="rect">
            <a:avLst/>
          </a:prstGeom>
          <a:ln>
            <a:solidFill>
              <a:srgbClr val="57257D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1. KPI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ไม่ผ่านเกณฑ์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เช่น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Respiratory failure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ในผู้ป่วย </a:t>
            </a:r>
            <a:endParaRPr lang="en-US" sz="3200" dirty="0" smtClean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   Pneumonia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(≤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15 ปี)</a:t>
            </a:r>
            <a:endParaRPr lang="en-US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2.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พัฒนาแนวทางการรักษา เช่น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ASTHMA , CROUP, </a:t>
            </a:r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 </a:t>
            </a: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   NEONATAL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SEPSIS , DF, DHF , NEONATAL JAUNDICE</a:t>
            </a:r>
            <a:endParaRPr lang="th-TH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sp>
        <p:nvSpPr>
          <p:cNvPr id="5" name="ปุ่มปฏิบัติการ: ย้อนกลับหรือก่อนหน้า 4">
            <a:hlinkClick r:id="rId3" action="ppaction://hlinksldjump" highlightClick="1"/>
          </p:cNvPr>
          <p:cNvSpPr/>
          <p:nvPr/>
        </p:nvSpPr>
        <p:spPr>
          <a:xfrm>
            <a:off x="196489" y="3290344"/>
            <a:ext cx="694891" cy="559514"/>
          </a:xfrm>
          <a:prstGeom prst="actionButtonBackPrevio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310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9"/>
          <p:cNvSpPr/>
          <p:nvPr/>
        </p:nvSpPr>
        <p:spPr>
          <a:xfrm>
            <a:off x="2195736" y="869811"/>
            <a:ext cx="619867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PCT. </a:t>
            </a:r>
            <a:r>
              <a:rPr lang="en-US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: </a:t>
            </a:r>
            <a:r>
              <a:rPr lang="th-TH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ศัลยกรรมกระดูกและข้อ</a:t>
            </a:r>
            <a:endParaRPr lang="en-US" sz="48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7" name="Picture 2" descr="ผลการค้นหารูปภาพสำหรับ ป้าย กรอบ น่า รัก ๆ จ้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525">
            <a:off x="168331" y="317594"/>
            <a:ext cx="1692113" cy="1799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9"/>
          <p:cNvSpPr/>
          <p:nvPr/>
        </p:nvSpPr>
        <p:spPr>
          <a:xfrm rot="702356">
            <a:off x="272339" y="617118"/>
            <a:ext cx="14897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แนวทาง</a:t>
            </a:r>
          </a:p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พัฒนา</a:t>
            </a:r>
            <a:endParaRPr lang="en-US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4" name="ลูกศรขวาท้ายขีด 3"/>
          <p:cNvSpPr/>
          <p:nvPr/>
        </p:nvSpPr>
        <p:spPr>
          <a:xfrm rot="964071">
            <a:off x="1936843" y="557435"/>
            <a:ext cx="500541" cy="1319695"/>
          </a:xfrm>
          <a:prstGeom prst="stripedRightArrow">
            <a:avLst/>
          </a:prstGeom>
          <a:solidFill>
            <a:srgbClr val="FF3399"/>
          </a:solidFill>
          <a:ln w="3175">
            <a:solidFill>
              <a:srgbClr val="243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17209" y="2182212"/>
            <a:ext cx="7803263" cy="3539430"/>
          </a:xfrm>
          <a:prstGeom prst="rect">
            <a:avLst/>
          </a:prstGeom>
          <a:ln>
            <a:solidFill>
              <a:srgbClr val="57257D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1. KPI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ไม่ผ่านเกณฑ์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เช่น </a:t>
            </a:r>
            <a:r>
              <a:rPr lang="en-US" sz="3200" dirty="0" smtClean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Fail </a:t>
            </a:r>
            <a:r>
              <a:rPr lang="en-US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plate </a:t>
            </a:r>
            <a:r>
              <a:rPr lang="th-TH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หลังผ่าตัด </a:t>
            </a:r>
            <a:r>
              <a:rPr lang="en-US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ORIF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และ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Plate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, 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           </a:t>
            </a:r>
          </a:p>
          <a:p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   ติด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เชื้อในข้อเข่าหลังการผ่าตัด,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Re-Admit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ภายใน 3 เดือน </a:t>
            </a:r>
            <a:endParaRPr lang="th-TH" sz="3200" dirty="0" smtClean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  หลังการ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ผ่าตัดเปลี่ยนข้อเข่าเทียม</a:t>
            </a:r>
            <a:endParaRPr lang="en-US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2.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th-TH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พัฒนาแนวทางจัดการต้นทุน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การให้บริการผู้ป่วย</a:t>
            </a:r>
            <a:r>
              <a:rPr lang="th-TH" sz="3200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ออร์โธปิ</a:t>
            </a:r>
            <a:r>
              <a:rPr lang="th-TH" sz="3200" dirty="0" err="1" smtClean="0">
                <a:latin typeface="EucrosiaUPC" panose="02020603050405020304" pitchFamily="18" charset="-34"/>
                <a:cs typeface="EucrosiaUPC" panose="02020603050405020304" pitchFamily="18" charset="-34"/>
              </a:rPr>
              <a:t>ดิกส์</a:t>
            </a:r>
            <a:endParaRPr lang="th-TH" sz="3200" dirty="0" smtClean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  และ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ข้อ (ลดรายจ่าย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-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เพิ่มรายได้)</a:t>
            </a:r>
            <a:endParaRPr lang="en-US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3.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พัฒนาแนวปฏิบัติ/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CNPG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ดูแลผู้ป่วยที่ได้รับการผ่าตัดเปลี่ยน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ข้อ</a:t>
            </a:r>
          </a:p>
          <a:p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  สะโพก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เทียม</a:t>
            </a:r>
          </a:p>
        </p:txBody>
      </p:sp>
      <p:sp>
        <p:nvSpPr>
          <p:cNvPr id="5" name="ปุ่มปฏิบัติการ: ย้อนกลับหรือก่อนหน้า 4">
            <a:hlinkClick r:id="rId3" action="ppaction://hlinksldjump" highlightClick="1"/>
          </p:cNvPr>
          <p:cNvSpPr/>
          <p:nvPr/>
        </p:nvSpPr>
        <p:spPr>
          <a:xfrm>
            <a:off x="109216" y="3501008"/>
            <a:ext cx="751739" cy="559514"/>
          </a:xfrm>
          <a:prstGeom prst="actionButtonBackPrevio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52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9"/>
          <p:cNvSpPr/>
          <p:nvPr/>
        </p:nvSpPr>
        <p:spPr>
          <a:xfrm>
            <a:off x="2627784" y="869811"/>
            <a:ext cx="46805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PCT. :</a:t>
            </a:r>
            <a:r>
              <a:rPr lang="th-TH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 สูตินรีเวช</a:t>
            </a:r>
            <a:r>
              <a:rPr lang="th-TH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กรรม 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7" name="Picture 2" descr="ผลการค้นหารูปภาพสำหรับ ป้าย กรอบ น่า รัก ๆ จ้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525">
            <a:off x="168331" y="317594"/>
            <a:ext cx="1692113" cy="1799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9"/>
          <p:cNvSpPr/>
          <p:nvPr/>
        </p:nvSpPr>
        <p:spPr>
          <a:xfrm rot="702356">
            <a:off x="272339" y="617118"/>
            <a:ext cx="14897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แนวทาง</a:t>
            </a:r>
          </a:p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พัฒนา</a:t>
            </a:r>
            <a:endParaRPr lang="en-US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4" name="ลูกศรขวาท้ายขีด 3"/>
          <p:cNvSpPr/>
          <p:nvPr/>
        </p:nvSpPr>
        <p:spPr>
          <a:xfrm rot="964071">
            <a:off x="1936843" y="557435"/>
            <a:ext cx="500541" cy="1319695"/>
          </a:xfrm>
          <a:prstGeom prst="stripedRightArrow">
            <a:avLst/>
          </a:prstGeom>
          <a:solidFill>
            <a:srgbClr val="FF3399"/>
          </a:solidFill>
          <a:ln w="3175">
            <a:solidFill>
              <a:srgbClr val="243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17209" y="2447017"/>
            <a:ext cx="7803263" cy="2062103"/>
          </a:xfrm>
          <a:prstGeom prst="rect">
            <a:avLst/>
          </a:prstGeom>
          <a:ln>
            <a:solidFill>
              <a:srgbClr val="57257D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1.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th-TH" sz="3200" dirty="0" smtClean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พัฒนา</a:t>
            </a:r>
            <a:r>
              <a:rPr lang="th-TH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แนวทางการคัดกรองภาวะเสี่ยงในหญิงตั้งครรภ์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เช่น </a:t>
            </a:r>
            <a:endParaRPr lang="th-TH" sz="3200" dirty="0" smtClean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   </a:t>
            </a:r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DM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HT Obesity Thyroid</a:t>
            </a: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2.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พัฒนาแนวทางป้องกันภาวะเสี่ยงของการตั้งครรภ์ในวัยรุ่น </a:t>
            </a:r>
            <a:endParaRPr lang="th-TH" sz="3200" dirty="0" smtClean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  เช่น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ส่ง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UA ,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การทำ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Pap Smear ,U/S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ประเมินคอมดลูก</a:t>
            </a:r>
          </a:p>
        </p:txBody>
      </p:sp>
      <p:sp>
        <p:nvSpPr>
          <p:cNvPr id="5" name="ปุ่มปฏิบัติการ: ย้อนกลับหรือก่อนหน้า 4">
            <a:hlinkClick r:id="rId3" action="ppaction://hlinksldjump" highlightClick="1"/>
          </p:cNvPr>
          <p:cNvSpPr/>
          <p:nvPr/>
        </p:nvSpPr>
        <p:spPr>
          <a:xfrm>
            <a:off x="182538" y="3221251"/>
            <a:ext cx="751739" cy="559514"/>
          </a:xfrm>
          <a:prstGeom prst="actionButtonBackPrevio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69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9"/>
          <p:cNvSpPr/>
          <p:nvPr/>
        </p:nvSpPr>
        <p:spPr>
          <a:xfrm>
            <a:off x="1763990" y="872448"/>
            <a:ext cx="47525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PCT. </a:t>
            </a:r>
            <a:r>
              <a:rPr lang="en-US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: </a:t>
            </a:r>
            <a:r>
              <a:rPr lang="th-TH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วิสัญญี</a:t>
            </a:r>
            <a:endParaRPr lang="en-US" sz="48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7" name="Picture 2" descr="ผลการค้นหารูปภาพสำหรับ ป้าย กรอบ น่า รัก ๆ จ้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525">
            <a:off x="168331" y="317594"/>
            <a:ext cx="1692113" cy="1799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9"/>
          <p:cNvSpPr/>
          <p:nvPr/>
        </p:nvSpPr>
        <p:spPr>
          <a:xfrm rot="702356">
            <a:off x="272339" y="617118"/>
            <a:ext cx="14897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แนวทาง</a:t>
            </a:r>
          </a:p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พัฒนา</a:t>
            </a:r>
            <a:endParaRPr lang="en-US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4" name="ลูกศรขวาท้ายขีด 3"/>
          <p:cNvSpPr/>
          <p:nvPr/>
        </p:nvSpPr>
        <p:spPr>
          <a:xfrm rot="964071">
            <a:off x="1936843" y="557435"/>
            <a:ext cx="500541" cy="1319695"/>
          </a:xfrm>
          <a:prstGeom prst="stripedRightArrow">
            <a:avLst/>
          </a:prstGeom>
          <a:solidFill>
            <a:srgbClr val="FF3399"/>
          </a:solidFill>
          <a:ln w="3175">
            <a:solidFill>
              <a:srgbClr val="243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14387" y="2469956"/>
            <a:ext cx="7803263" cy="2062103"/>
          </a:xfrm>
          <a:prstGeom prst="rect">
            <a:avLst/>
          </a:prstGeom>
          <a:ln>
            <a:solidFill>
              <a:srgbClr val="57257D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1.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พัฒนาแนวทางการดูแลและจัดการความปวดในผู้ป่วยหลังผ่าตัด </a:t>
            </a:r>
            <a:endParaRPr lang="en-US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2.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พัฒนาแนวทางการประเมินให้ครอบคลุมตามเกณฑ์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endParaRPr lang="en-US" sz="3200" dirty="0" smtClean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  Pre-op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evaluation </a:t>
            </a: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3. </a:t>
            </a:r>
            <a:r>
              <a:rPr lang="th-TH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พัฒนาแนวทาง</a:t>
            </a:r>
            <a:r>
              <a:rPr lang="en-US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 ERAS </a:t>
            </a:r>
            <a:endParaRPr lang="th-TH" sz="3200" dirty="0">
              <a:solidFill>
                <a:srgbClr val="FF3399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sp>
        <p:nvSpPr>
          <p:cNvPr id="5" name="ปุ่มปฏิบัติการ: ย้อนกลับหรือก่อนหน้า 4">
            <a:hlinkClick r:id="rId3" action="ppaction://hlinksldjump" highlightClick="1"/>
          </p:cNvPr>
          <p:cNvSpPr/>
          <p:nvPr/>
        </p:nvSpPr>
        <p:spPr>
          <a:xfrm>
            <a:off x="109216" y="3501008"/>
            <a:ext cx="751739" cy="559514"/>
          </a:xfrm>
          <a:prstGeom prst="actionButtonBackPrevio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065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9"/>
          <p:cNvSpPr/>
          <p:nvPr/>
        </p:nvSpPr>
        <p:spPr>
          <a:xfrm>
            <a:off x="2195736" y="869811"/>
            <a:ext cx="619867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OPD </a:t>
            </a:r>
            <a:r>
              <a:rPr lang="en-US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: </a:t>
            </a:r>
            <a:r>
              <a:rPr lang="th-TH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งานผู้ป่วยนอก</a:t>
            </a:r>
            <a:endParaRPr lang="en-US" sz="48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7" name="Picture 2" descr="ผลการค้นหารูปภาพสำหรับ ป้าย กรอบ น่า รัก ๆ จ้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525">
            <a:off x="168331" y="317594"/>
            <a:ext cx="1692113" cy="1799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9"/>
          <p:cNvSpPr/>
          <p:nvPr/>
        </p:nvSpPr>
        <p:spPr>
          <a:xfrm rot="702356">
            <a:off x="272339" y="617118"/>
            <a:ext cx="14897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แนวทาง</a:t>
            </a:r>
          </a:p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พัฒนา</a:t>
            </a:r>
            <a:endParaRPr lang="en-US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4" name="ลูกศรขวาท้ายขีด 3"/>
          <p:cNvSpPr/>
          <p:nvPr/>
        </p:nvSpPr>
        <p:spPr>
          <a:xfrm rot="964071">
            <a:off x="1936843" y="557435"/>
            <a:ext cx="500541" cy="1319695"/>
          </a:xfrm>
          <a:prstGeom prst="stripedRightArrow">
            <a:avLst/>
          </a:prstGeom>
          <a:solidFill>
            <a:srgbClr val="FF3399"/>
          </a:solidFill>
          <a:ln w="3175">
            <a:solidFill>
              <a:srgbClr val="243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449258" y="2435404"/>
            <a:ext cx="6939166" cy="1569660"/>
          </a:xfrm>
          <a:prstGeom prst="rect">
            <a:avLst/>
          </a:prstGeom>
          <a:ln>
            <a:solidFill>
              <a:srgbClr val="57257D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1.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ตัวชี้วัด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ที่ไม่ผ่านเกณฑ์ เช่น </a:t>
            </a:r>
            <a:r>
              <a:rPr lang="th-TH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ระยะเวลารอคอย</a:t>
            </a:r>
            <a:r>
              <a:rPr lang="th-TH" sz="3200" dirty="0" smtClean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เฉลี่ย</a:t>
            </a:r>
          </a:p>
          <a:p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   ของ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ผู้ป่วยนอก </a:t>
            </a:r>
            <a:endParaRPr lang="en-US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2.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พัฒนาระบบบริการด่านหน้า (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OPD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)</a:t>
            </a:r>
          </a:p>
        </p:txBody>
      </p:sp>
      <p:sp>
        <p:nvSpPr>
          <p:cNvPr id="5" name="ปุ่มปฏิบัติการ: ย้อนกลับหรือก่อนหน้า 4">
            <a:hlinkClick r:id="rId3" action="ppaction://hlinksldjump" highlightClick="1"/>
          </p:cNvPr>
          <p:cNvSpPr/>
          <p:nvPr/>
        </p:nvSpPr>
        <p:spPr>
          <a:xfrm>
            <a:off x="180600" y="2940477"/>
            <a:ext cx="751739" cy="559514"/>
          </a:xfrm>
          <a:prstGeom prst="actionButtonBackPrevio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302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9"/>
          <p:cNvSpPr/>
          <p:nvPr/>
        </p:nvSpPr>
        <p:spPr>
          <a:xfrm>
            <a:off x="2195736" y="869811"/>
            <a:ext cx="619867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EucrosiaUPC" pitchFamily="18" charset="-34"/>
                <a:cs typeface="EucrosiaUPC" pitchFamily="18" charset="-34"/>
              </a:rPr>
              <a:t>ER :</a:t>
            </a:r>
            <a:r>
              <a:rPr lang="th-TH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EucrosiaUPC" pitchFamily="18" charset="-34"/>
                <a:cs typeface="EucrosiaUPC" pitchFamily="18" charset="-34"/>
              </a:rPr>
              <a:t> งานอุบัติเหตุและฉุกเฉิน 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7" name="Picture 2" descr="ผลการค้นหารูปภาพสำหรับ ป้าย กรอบ น่า รัก ๆ จ้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525">
            <a:off x="168331" y="317594"/>
            <a:ext cx="1692113" cy="1799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9"/>
          <p:cNvSpPr/>
          <p:nvPr/>
        </p:nvSpPr>
        <p:spPr>
          <a:xfrm rot="702356">
            <a:off x="272339" y="617118"/>
            <a:ext cx="14897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แนวทาง</a:t>
            </a:r>
          </a:p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พัฒนา</a:t>
            </a:r>
            <a:endParaRPr lang="en-US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4" name="ลูกศรขวาท้ายขีด 3"/>
          <p:cNvSpPr/>
          <p:nvPr/>
        </p:nvSpPr>
        <p:spPr>
          <a:xfrm rot="964071">
            <a:off x="1936843" y="557435"/>
            <a:ext cx="500541" cy="1319695"/>
          </a:xfrm>
          <a:prstGeom prst="stripedRightArrow">
            <a:avLst/>
          </a:prstGeom>
          <a:solidFill>
            <a:srgbClr val="FF3399"/>
          </a:solidFill>
          <a:ln w="3175">
            <a:solidFill>
              <a:srgbClr val="243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17209" y="2276872"/>
            <a:ext cx="7803263" cy="3046988"/>
          </a:xfrm>
          <a:prstGeom prst="rect">
            <a:avLst/>
          </a:prstGeom>
          <a:ln>
            <a:solidFill>
              <a:srgbClr val="57257D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1.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ตัวชี้วัดที่ไม่ผ่านเกณฑ์ เช่น การเข้าถึงบริการการแพทย์ฉุกเฉิน, 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 </a:t>
            </a:r>
          </a:p>
          <a:p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  การเรียกใช้</a:t>
            </a:r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EMS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, ผู้บาดเจ็บ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และเสียชีวิตจากอุบัติเหตุทางถนน</a:t>
            </a:r>
            <a:endParaRPr lang="en-US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2.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พัฒนาศักยภาพบุคลากรในการดูผู้ป่วยผู้ป่วย </a:t>
            </a:r>
            <a:r>
              <a:rPr lang="en-US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Emergency </a:t>
            </a:r>
            <a:endParaRPr lang="th-TH" sz="3200" dirty="0" smtClean="0">
              <a:solidFill>
                <a:srgbClr val="FF3399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th-TH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th-TH" sz="3200" dirty="0" smtClean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   และ </a:t>
            </a:r>
            <a:r>
              <a:rPr lang="en-US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Trauma</a:t>
            </a: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3. </a:t>
            </a:r>
            <a:r>
              <a:rPr lang="th-TH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พัฒนาระบบการแพทย์ฉุกเฉิน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เช่น ระบบ 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EMS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ให้เข้าถึงง่าย, </a:t>
            </a:r>
            <a:endParaRPr lang="en-US" sz="3200" dirty="0" smtClean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  FR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ระดับตำบล,ระบบ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1669</a:t>
            </a:r>
            <a:endParaRPr lang="th-TH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sp>
        <p:nvSpPr>
          <p:cNvPr id="5" name="ปุ่มปฏิบัติการ: ย้อนกลับหรือก่อนหน้า 4">
            <a:hlinkClick r:id="rId3" action="ppaction://hlinksldjump" highlightClick="1"/>
          </p:cNvPr>
          <p:cNvSpPr/>
          <p:nvPr/>
        </p:nvSpPr>
        <p:spPr>
          <a:xfrm>
            <a:off x="109216" y="3501008"/>
            <a:ext cx="751739" cy="559514"/>
          </a:xfrm>
          <a:prstGeom prst="actionButtonBackPrevio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721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9"/>
          <p:cNvSpPr/>
          <p:nvPr/>
        </p:nvSpPr>
        <p:spPr>
          <a:xfrm>
            <a:off x="2267744" y="941819"/>
            <a:ext cx="640871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EucrosiaUPC" pitchFamily="18" charset="-34"/>
                <a:cs typeface="EucrosiaUPC" pitchFamily="18" charset="-34"/>
              </a:rPr>
              <a:t> IC :</a:t>
            </a:r>
            <a:r>
              <a:rPr lang="th-TH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EucrosiaUPC" pitchFamily="18" charset="-34"/>
                <a:cs typeface="EucrosiaUPC" pitchFamily="18" charset="-34"/>
              </a:rPr>
              <a:t> </a:t>
            </a: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งาน</a:t>
            </a:r>
            <a:r>
              <a:rPr lang="th-TH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ป้องกัน/ควบคุม</a:t>
            </a:r>
            <a:r>
              <a:rPr lang="th-TH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การติดเชื้อ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7" name="Picture 2" descr="ผลการค้นหารูปภาพสำหรับ ป้าย กรอบ น่า รัก ๆ จ้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525">
            <a:off x="168331" y="317594"/>
            <a:ext cx="1692113" cy="1799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9"/>
          <p:cNvSpPr/>
          <p:nvPr/>
        </p:nvSpPr>
        <p:spPr>
          <a:xfrm rot="702356">
            <a:off x="272339" y="617118"/>
            <a:ext cx="14897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แนวทาง</a:t>
            </a:r>
          </a:p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พัฒนา</a:t>
            </a:r>
            <a:endParaRPr lang="en-US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4" name="ลูกศรขวาท้ายขีด 3"/>
          <p:cNvSpPr/>
          <p:nvPr/>
        </p:nvSpPr>
        <p:spPr>
          <a:xfrm rot="964071">
            <a:off x="1936843" y="557435"/>
            <a:ext cx="500541" cy="1319695"/>
          </a:xfrm>
          <a:prstGeom prst="stripedRightArrow">
            <a:avLst/>
          </a:prstGeom>
          <a:solidFill>
            <a:srgbClr val="FF3399"/>
          </a:solidFill>
          <a:ln w="3175">
            <a:solidFill>
              <a:srgbClr val="243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17209" y="2173918"/>
            <a:ext cx="7947279" cy="2062103"/>
          </a:xfrm>
          <a:prstGeom prst="rect">
            <a:avLst/>
          </a:prstGeom>
          <a:ln>
            <a:solidFill>
              <a:srgbClr val="57257D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1.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ตัวชี้วัดที่ไม่ผ่านเกณฑ์ เช่น การเกิด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VAP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, บุคลากรติดเชื้อจากการทำงาน  </a:t>
            </a:r>
            <a:endParaRPr lang="en-US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2.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พัฒนาระบบป้องกันติดเชื้อดื้อยาในโรงพยาบาล เช่น ทบทวน อบรม และประเมินการปฏิบัติตามแนวทางป้องกันการแพร่กระจายเชื้อดื้อยา</a:t>
            </a:r>
          </a:p>
        </p:txBody>
      </p:sp>
      <p:sp>
        <p:nvSpPr>
          <p:cNvPr id="5" name="ปุ่มปฏิบัติการ: ย้อนกลับหรือก่อนหน้า 4">
            <a:hlinkClick r:id="rId3" action="ppaction://hlinksldjump" highlightClick="1"/>
          </p:cNvPr>
          <p:cNvSpPr/>
          <p:nvPr/>
        </p:nvSpPr>
        <p:spPr>
          <a:xfrm>
            <a:off x="187901" y="2891676"/>
            <a:ext cx="751739" cy="559514"/>
          </a:xfrm>
          <a:prstGeom prst="actionButtonBackPrevio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ectangle 29"/>
          <p:cNvSpPr/>
          <p:nvPr/>
        </p:nvSpPr>
        <p:spPr>
          <a:xfrm>
            <a:off x="563770" y="4365104"/>
            <a:ext cx="640871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EucrosiaUPC" pitchFamily="18" charset="-34"/>
                <a:cs typeface="EucrosiaUPC" pitchFamily="18" charset="-34"/>
              </a:rPr>
              <a:t>    OR :</a:t>
            </a:r>
            <a:r>
              <a:rPr lang="th-TH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EucrosiaUPC" pitchFamily="18" charset="-34"/>
                <a:cs typeface="EucrosiaUPC" pitchFamily="18" charset="-34"/>
              </a:rPr>
              <a:t> งานห้องผ่าตัด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10" name="ลูกศรขวาท้ายขีด 9"/>
          <p:cNvSpPr/>
          <p:nvPr/>
        </p:nvSpPr>
        <p:spPr>
          <a:xfrm rot="964071">
            <a:off x="232869" y="3980720"/>
            <a:ext cx="500541" cy="1319695"/>
          </a:xfrm>
          <a:prstGeom prst="stripedRightArrow">
            <a:avLst/>
          </a:prstGeom>
          <a:solidFill>
            <a:srgbClr val="FF3399"/>
          </a:solidFill>
          <a:ln w="3175">
            <a:solidFill>
              <a:srgbClr val="243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017209" y="5085184"/>
            <a:ext cx="7947279" cy="1077218"/>
          </a:xfrm>
          <a:prstGeom prst="rect">
            <a:avLst/>
          </a:prstGeom>
          <a:ln>
            <a:solidFill>
              <a:srgbClr val="57257D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1.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ตัวชี้วัด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ที่ไม่ผ่านเกณฑ์ เช่น </a:t>
            </a:r>
            <a:r>
              <a:rPr lang="th-TH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การผ่าตัดซ้ำ, งดหรือเลื่อน ผ่าตัด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,เสียชีวิตผู้ป่วยผ่าตัด 24 ชั่วโมง</a:t>
            </a:r>
          </a:p>
        </p:txBody>
      </p:sp>
    </p:spTree>
    <p:extLst>
      <p:ext uri="{BB962C8B-B14F-4D97-AF65-F5344CB8AC3E}">
        <p14:creationId xmlns:p14="http://schemas.microsoft.com/office/powerpoint/2010/main" val="404430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9"/>
          <p:cNvSpPr/>
          <p:nvPr/>
        </p:nvSpPr>
        <p:spPr>
          <a:xfrm>
            <a:off x="2267744" y="941819"/>
            <a:ext cx="640871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EucrosiaUPC" pitchFamily="18" charset="-34"/>
                <a:cs typeface="EucrosiaUPC" pitchFamily="18" charset="-34"/>
              </a:rPr>
              <a:t>  :</a:t>
            </a:r>
            <a:r>
              <a:rPr lang="th-TH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EucrosiaUPC" pitchFamily="18" charset="-34"/>
                <a:cs typeface="EucrosiaUPC" pitchFamily="18" charset="-34"/>
              </a:rPr>
              <a:t> งานสุขภาพจิต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7" name="Picture 2" descr="ผลการค้นหารูปภาพสำหรับ ป้าย กรอบ น่า รัก ๆ จ้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525">
            <a:off x="168331" y="317594"/>
            <a:ext cx="1692113" cy="1799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9"/>
          <p:cNvSpPr/>
          <p:nvPr/>
        </p:nvSpPr>
        <p:spPr>
          <a:xfrm rot="702356">
            <a:off x="272339" y="617118"/>
            <a:ext cx="14897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แนวทาง</a:t>
            </a:r>
          </a:p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พัฒนา</a:t>
            </a:r>
            <a:endParaRPr lang="en-US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4" name="ลูกศรขวาท้ายขีด 3"/>
          <p:cNvSpPr/>
          <p:nvPr/>
        </p:nvSpPr>
        <p:spPr>
          <a:xfrm rot="964071">
            <a:off x="1936843" y="557435"/>
            <a:ext cx="500541" cy="1319695"/>
          </a:xfrm>
          <a:prstGeom prst="stripedRightArrow">
            <a:avLst/>
          </a:prstGeom>
          <a:solidFill>
            <a:srgbClr val="FF3399"/>
          </a:solidFill>
          <a:ln w="3175">
            <a:solidFill>
              <a:srgbClr val="243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17209" y="2173918"/>
            <a:ext cx="7947279" cy="3046988"/>
          </a:xfrm>
          <a:prstGeom prst="rect">
            <a:avLst/>
          </a:prstGeom>
          <a:ln>
            <a:solidFill>
              <a:srgbClr val="57257D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1.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ตัวชี้วัด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ที่ไม่ผ่านเกณฑ์ เช่น การฆ่าตัวตายสำเร็จ </a:t>
            </a:r>
            <a:endParaRPr lang="th-TH" sz="3200" dirty="0" smtClean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2.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th-TH" sz="3200" dirty="0" smtClean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พัฒนา</a:t>
            </a:r>
            <a:r>
              <a:rPr lang="th-TH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ระบบเฝ้าระวังซึมเศร้า/ฆ่าตัวตาย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เช่น บริการเชิงรุก, การคืนข้อมูล/สื่อสารสู่ชุมชน, การคัดกรอง 2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Q/9Q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โดยส่วนร่วมของ </a:t>
            </a:r>
            <a:r>
              <a:rPr lang="th-TH" sz="3200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อปท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. ในกลุ่มเสี่ยงต่าง ๆ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, อบรม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ฟื้นฟู </a:t>
            </a:r>
            <a:r>
              <a:rPr lang="th-TH" sz="3200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อส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ม.เชียว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ชาญด้าน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สุขภาพจิต</a:t>
            </a:r>
            <a:endParaRPr lang="en-US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3.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พัฒนา 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MCATT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 ในระดับอำเภอ</a:t>
            </a:r>
            <a:endParaRPr lang="en-US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4.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พัฒนาระบบบริการศูนย์พึ่งได้ (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OSCC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)</a:t>
            </a:r>
          </a:p>
        </p:txBody>
      </p:sp>
      <p:sp>
        <p:nvSpPr>
          <p:cNvPr id="5" name="ปุ่มปฏิบัติการ: ย้อนกลับหรือก่อนหน้า 4">
            <a:hlinkClick r:id="rId3" action="ppaction://hlinksldjump" highlightClick="1"/>
          </p:cNvPr>
          <p:cNvSpPr/>
          <p:nvPr/>
        </p:nvSpPr>
        <p:spPr>
          <a:xfrm>
            <a:off x="166064" y="3744645"/>
            <a:ext cx="751739" cy="559514"/>
          </a:xfrm>
          <a:prstGeom prst="actionButtonBackPrevio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424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9"/>
          <p:cNvSpPr/>
          <p:nvPr/>
        </p:nvSpPr>
        <p:spPr>
          <a:xfrm>
            <a:off x="2267744" y="941819"/>
            <a:ext cx="640871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EucrosiaUPC" pitchFamily="18" charset="-34"/>
                <a:cs typeface="EucrosiaUPC" pitchFamily="18" charset="-34"/>
              </a:rPr>
              <a:t>  :</a:t>
            </a:r>
            <a:r>
              <a:rPr lang="th-TH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EucrosiaUPC" pitchFamily="18" charset="-34"/>
                <a:cs typeface="EucrosiaUPC" pitchFamily="18" charset="-34"/>
              </a:rPr>
              <a:t> 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PCC / ENV.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7" name="Picture 2" descr="ผลการค้นหารูปภาพสำหรับ ป้าย กรอบ น่า รัก ๆ จ้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525">
            <a:off x="168331" y="317594"/>
            <a:ext cx="1692113" cy="1799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9"/>
          <p:cNvSpPr/>
          <p:nvPr/>
        </p:nvSpPr>
        <p:spPr>
          <a:xfrm rot="702356">
            <a:off x="272339" y="617118"/>
            <a:ext cx="14897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แนวทาง</a:t>
            </a:r>
          </a:p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พัฒนา</a:t>
            </a:r>
            <a:endParaRPr lang="en-US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4" name="ลูกศรขวาท้ายขีด 3"/>
          <p:cNvSpPr/>
          <p:nvPr/>
        </p:nvSpPr>
        <p:spPr>
          <a:xfrm rot="964071">
            <a:off x="1936843" y="557435"/>
            <a:ext cx="500541" cy="1319695"/>
          </a:xfrm>
          <a:prstGeom prst="stripedRightArrow">
            <a:avLst/>
          </a:prstGeom>
          <a:solidFill>
            <a:srgbClr val="FF3399"/>
          </a:solidFill>
          <a:ln w="3175">
            <a:solidFill>
              <a:srgbClr val="243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17209" y="2173918"/>
            <a:ext cx="7947279" cy="3046988"/>
          </a:xfrm>
          <a:prstGeom prst="rect">
            <a:avLst/>
          </a:prstGeom>
          <a:ln>
            <a:solidFill>
              <a:srgbClr val="57257D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1.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ตัวชี้วัด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ที่ไม่ผ่านเกณฑ์ เช่น ฝากครรภ์ครบ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5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ครั้งตามเกณฑ์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,</a:t>
            </a:r>
          </a:p>
          <a:p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เด็ก</a:t>
            </a:r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0-5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ปี/วัยเรียน สูงดีสม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ส่วน, </a:t>
            </a:r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Pap Smear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,ควบคุม </a:t>
            </a:r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DM/HT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, </a:t>
            </a:r>
            <a:r>
              <a:rPr lang="th-TH" sz="3200" u="sng" dirty="0" smtClean="0">
                <a:solidFill>
                  <a:srgbClr val="DF4DA0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มาตรฐาน</a:t>
            </a:r>
            <a:r>
              <a:rPr lang="th-TH" sz="3200" u="sng" dirty="0">
                <a:solidFill>
                  <a:srgbClr val="DF4DA0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ตลาดสดน่าซื้อ </a:t>
            </a:r>
            <a:endParaRPr lang="th-TH" sz="3200" u="sng" dirty="0" smtClean="0">
              <a:solidFill>
                <a:srgbClr val="DF4DA0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 smtClean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2.</a:t>
            </a:r>
            <a:r>
              <a:rPr lang="th-TH" sz="3200" dirty="0" smtClean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th-TH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มหัศจรรย์ </a:t>
            </a:r>
            <a:r>
              <a:rPr lang="en-US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1000 </a:t>
            </a:r>
            <a:r>
              <a:rPr lang="th-TH" sz="3200" dirty="0" smtClean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วัน</a:t>
            </a:r>
          </a:p>
          <a:p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3.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พัฒนาด้านอนามัยสิ่งแวดล้อม รพ. เช่น </a:t>
            </a:r>
            <a:r>
              <a:rPr lang="en-US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GREEN&amp;CLEAN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Hospital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,มาตรฐานอาชีวอนามัย, มาตรฐาน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GREEN &amp; CLEAN </a:t>
            </a:r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plus</a:t>
            </a:r>
            <a:endParaRPr lang="th-TH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sp>
        <p:nvSpPr>
          <p:cNvPr id="5" name="ปุ่มปฏิบัติการ: ย้อนกลับหรือก่อนหน้า 4">
            <a:hlinkClick r:id="rId3" action="ppaction://hlinksldjump" highlightClick="1"/>
          </p:cNvPr>
          <p:cNvSpPr/>
          <p:nvPr/>
        </p:nvSpPr>
        <p:spPr>
          <a:xfrm>
            <a:off x="166064" y="3417655"/>
            <a:ext cx="751739" cy="559514"/>
          </a:xfrm>
          <a:prstGeom prst="actionButtonBackPrevio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508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9"/>
          <p:cNvSpPr/>
          <p:nvPr/>
        </p:nvSpPr>
        <p:spPr>
          <a:xfrm>
            <a:off x="2267744" y="941819"/>
            <a:ext cx="640871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EucrosiaUPC" pitchFamily="18" charset="-34"/>
                <a:cs typeface="EucrosiaUPC" pitchFamily="18" charset="-34"/>
              </a:rPr>
              <a:t>  :</a:t>
            </a:r>
            <a:r>
              <a:rPr lang="th-TH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EucrosiaUPC" pitchFamily="18" charset="-34"/>
                <a:cs typeface="EucrosiaUPC" pitchFamily="18" charset="-34"/>
              </a:rPr>
              <a:t> งานเอดส์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7" name="Picture 2" descr="ผลการค้นหารูปภาพสำหรับ ป้าย กรอบ น่า รัก ๆ จ้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525">
            <a:off x="168331" y="317594"/>
            <a:ext cx="1692113" cy="1799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9"/>
          <p:cNvSpPr/>
          <p:nvPr/>
        </p:nvSpPr>
        <p:spPr>
          <a:xfrm rot="702356">
            <a:off x="272339" y="617118"/>
            <a:ext cx="14897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แนวทาง</a:t>
            </a:r>
          </a:p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พัฒนา</a:t>
            </a:r>
            <a:endParaRPr lang="en-US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4" name="ลูกศรขวาท้ายขีด 3"/>
          <p:cNvSpPr/>
          <p:nvPr/>
        </p:nvSpPr>
        <p:spPr>
          <a:xfrm rot="964071">
            <a:off x="1936843" y="557435"/>
            <a:ext cx="500541" cy="1319695"/>
          </a:xfrm>
          <a:prstGeom prst="stripedRightArrow">
            <a:avLst/>
          </a:prstGeom>
          <a:solidFill>
            <a:srgbClr val="FF3399"/>
          </a:solidFill>
          <a:ln w="3175">
            <a:solidFill>
              <a:srgbClr val="243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17209" y="2173918"/>
            <a:ext cx="7947279" cy="3046988"/>
          </a:xfrm>
          <a:prstGeom prst="rect">
            <a:avLst/>
          </a:prstGeom>
          <a:ln>
            <a:solidFill>
              <a:srgbClr val="57257D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1.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ตัวชี้วัดที่ไม่ผ่านเกณฑ์ เช่น ประชากรหลักที่เข้าถึงบริการ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ป้องกัน          </a:t>
            </a:r>
            <a:r>
              <a:rPr lang="th-TH" sz="3200" dirty="0" err="1" smtClean="0">
                <a:latin typeface="EucrosiaUPC" panose="02020603050405020304" pitchFamily="18" charset="-34"/>
                <a:cs typeface="EucrosiaUPC" panose="02020603050405020304" pitchFamily="18" charset="-34"/>
              </a:rPr>
              <a:t>เอช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ไอวี,ตั้งครรภ์ซ้ำในวัยรุ่นอายุ 15-19 ปี,ผู้ป่วยเอดส์ ได้รับยาต้าน</a:t>
            </a:r>
            <a:r>
              <a:rPr lang="th-TH" sz="3200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ไวรัส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ตามเกณฑ์</a:t>
            </a:r>
            <a:endParaRPr lang="en-US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2.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th-TH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ส่งเสริมการเข้าถึงบริการป้องกัน</a:t>
            </a:r>
            <a:r>
              <a:rPr lang="th-TH" sz="3200" dirty="0" err="1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เอช</a:t>
            </a:r>
            <a:r>
              <a:rPr lang="th-TH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ไอวี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ร่วมกับ รพ.สต.</a:t>
            </a:r>
            <a:endParaRPr lang="en-US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3. </a:t>
            </a:r>
            <a:r>
              <a:rPr lang="th-TH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พัฒนาป้องกันตั้งครรภ์ซ้ำในวัยรุ่น อายุ 15-19 ปี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เช่น อบรมวัยรุ่น,ให้ความรูหญิงคลอดอายุ 10-19 ปี ผลกระทบ/ยาฝังคุมกำเนิด</a:t>
            </a:r>
          </a:p>
        </p:txBody>
      </p:sp>
      <p:sp>
        <p:nvSpPr>
          <p:cNvPr id="5" name="ปุ่มปฏิบัติการ: ย้อนกลับหรือก่อนหน้า 4">
            <a:hlinkClick r:id="rId3" action="ppaction://hlinksldjump" highlightClick="1"/>
          </p:cNvPr>
          <p:cNvSpPr/>
          <p:nvPr/>
        </p:nvSpPr>
        <p:spPr>
          <a:xfrm>
            <a:off x="323528" y="2891676"/>
            <a:ext cx="616112" cy="559514"/>
          </a:xfrm>
          <a:prstGeom prst="actionButtonBackPrevio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88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9"/>
          <p:cNvSpPr/>
          <p:nvPr/>
        </p:nvSpPr>
        <p:spPr>
          <a:xfrm>
            <a:off x="1979712" y="643335"/>
            <a:ext cx="5616624" cy="769441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ผลการดำเนินงาน </a:t>
            </a:r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KPI </a:t>
            </a:r>
            <a:r>
              <a:rPr lang="th-TH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ปี </a:t>
            </a:r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2561</a:t>
            </a:r>
            <a:endParaRPr lang="en-US" sz="44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665509"/>
              </p:ext>
            </p:extLst>
          </p:nvPr>
        </p:nvGraphicFramePr>
        <p:xfrm>
          <a:off x="249401" y="2276872"/>
          <a:ext cx="8856984" cy="3791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695"/>
                <a:gridCol w="792088"/>
                <a:gridCol w="720080"/>
                <a:gridCol w="933985"/>
                <a:gridCol w="1224136"/>
              </a:tblGrid>
              <a:tr h="346312">
                <a:tc rowSpan="2"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cs typeface="EucrosiaUPC" panose="02020603050405020304" pitchFamily="18" charset="-34"/>
                        </a:rPr>
                        <a:t>ยุทธศาสตร์</a:t>
                      </a:r>
                      <a:endParaRPr lang="th-TH" sz="32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ตัวชี้วัด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ร้อยละ            ผ่านเกณฑ์</a:t>
                      </a:r>
                      <a:endParaRPr lang="en-US" sz="2400" dirty="0" smtClean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346312">
                <a:tc vMerge="1">
                  <a:txBody>
                    <a:bodyPr/>
                    <a:lstStyle/>
                    <a:p>
                      <a:pPr algn="ctr"/>
                      <a:endParaRPr lang="th-TH" sz="32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รวม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ผ่าน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ไม่ผ่าน</a:t>
                      </a: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3463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rgbClr val="0000CC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1. </a:t>
                      </a:r>
                      <a:r>
                        <a:rPr lang="th-TH" sz="3600" kern="1200" dirty="0" smtClean="0">
                          <a:solidFill>
                            <a:srgbClr val="0000CC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พัฒนาระบบสุขภาพตามกลุ่มวัย</a:t>
                      </a:r>
                      <a:endParaRPr lang="en-US" sz="3600" kern="1200" dirty="0" smtClean="0">
                        <a:solidFill>
                          <a:srgbClr val="0000CC"/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CC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10</a:t>
                      </a:r>
                      <a:endParaRPr lang="en-US" sz="3200" dirty="0">
                        <a:solidFill>
                          <a:srgbClr val="0000CC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CC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6</a:t>
                      </a:r>
                      <a:endParaRPr lang="en-US" sz="3200" dirty="0">
                        <a:solidFill>
                          <a:srgbClr val="0000CC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CC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4</a:t>
                      </a:r>
                      <a:endParaRPr lang="en-US" sz="3200" dirty="0">
                        <a:solidFill>
                          <a:srgbClr val="0000CC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CC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60.00 </a:t>
                      </a:r>
                      <a:endParaRPr lang="en-US" sz="3200" dirty="0">
                        <a:solidFill>
                          <a:srgbClr val="0000CC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3463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solidFill>
                            <a:srgbClr val="0000CC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2. </a:t>
                      </a:r>
                      <a:r>
                        <a:rPr lang="th-TH" sz="3600" kern="1200" dirty="0" smtClean="0">
                          <a:solidFill>
                            <a:srgbClr val="0000CC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พัฒนาระบบบริการสุขภาพ  การแพทย์ปฐมภูมิ และการแพทย์ฉุกเฉิน</a:t>
                      </a:r>
                      <a:endParaRPr lang="en-US" sz="3600" dirty="0">
                        <a:solidFill>
                          <a:srgbClr val="0000CC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CC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54</a:t>
                      </a:r>
                      <a:endParaRPr lang="en-US" sz="3200" dirty="0">
                        <a:solidFill>
                          <a:srgbClr val="0000CC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CC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28</a:t>
                      </a:r>
                      <a:endParaRPr lang="en-US" sz="3200" dirty="0">
                        <a:solidFill>
                          <a:srgbClr val="0000CC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CC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26</a:t>
                      </a:r>
                      <a:endParaRPr lang="en-US" sz="3200" dirty="0">
                        <a:solidFill>
                          <a:srgbClr val="0000CC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CC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51.85</a:t>
                      </a:r>
                      <a:endParaRPr lang="en-US" sz="3200" dirty="0">
                        <a:solidFill>
                          <a:srgbClr val="0000CC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3463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rgbClr val="0000CC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3. </a:t>
                      </a:r>
                      <a:r>
                        <a:rPr lang="th-TH" sz="3600" kern="1200" dirty="0" smtClean="0">
                          <a:solidFill>
                            <a:srgbClr val="0000CC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พัฒนาระบบสนับสนุนการดูแลสุขภาพ</a:t>
                      </a:r>
                      <a:endParaRPr lang="en-US" sz="3600" kern="1200" dirty="0" smtClean="0">
                        <a:solidFill>
                          <a:srgbClr val="0000CC"/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CC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30</a:t>
                      </a:r>
                      <a:endParaRPr lang="en-US" sz="3200" dirty="0">
                        <a:solidFill>
                          <a:srgbClr val="0000CC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CC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15</a:t>
                      </a:r>
                      <a:endParaRPr lang="en-US" sz="3200" dirty="0">
                        <a:solidFill>
                          <a:srgbClr val="0000CC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CC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15</a:t>
                      </a:r>
                      <a:endParaRPr lang="en-US" sz="3200" dirty="0">
                        <a:solidFill>
                          <a:srgbClr val="0000CC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00CC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50.00</a:t>
                      </a:r>
                      <a:endParaRPr lang="en-US" sz="3200" dirty="0">
                        <a:solidFill>
                          <a:srgbClr val="0000CC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346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b="1" kern="1200" dirty="0" smtClean="0">
                          <a:solidFill>
                            <a:schemeClr val="bg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รวม</a:t>
                      </a:r>
                      <a:endParaRPr lang="en-US" sz="3600" b="1" kern="1200" dirty="0" smtClean="0">
                        <a:solidFill>
                          <a:schemeClr val="bg1"/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bg1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94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bg1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49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bg1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45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chemeClr val="bg1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52.13</a:t>
                      </a:r>
                      <a:endParaRPr lang="en-US" sz="3200" b="1" dirty="0">
                        <a:solidFill>
                          <a:schemeClr val="bg1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rgbClr val="0000C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9"/>
          <p:cNvSpPr/>
          <p:nvPr/>
        </p:nvSpPr>
        <p:spPr>
          <a:xfrm>
            <a:off x="2843808" y="1435423"/>
            <a:ext cx="3952056" cy="769441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DF4D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“</a:t>
            </a:r>
            <a:r>
              <a:rPr lang="th-TH" sz="4400" b="1" spc="50" dirty="0" smtClean="0">
                <a:ln w="11430"/>
                <a:solidFill>
                  <a:srgbClr val="DF4D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ระดับยุทธศาสตร์</a:t>
            </a:r>
            <a:r>
              <a:rPr lang="en-US" sz="4400" b="1" spc="50" dirty="0" smtClean="0">
                <a:ln w="11430"/>
                <a:solidFill>
                  <a:srgbClr val="DF4D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”</a:t>
            </a:r>
            <a:endParaRPr lang="en-US" sz="4400" b="1" spc="50" dirty="0">
              <a:ln w="11430"/>
              <a:solidFill>
                <a:srgbClr val="DF4D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0630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9"/>
          <p:cNvSpPr/>
          <p:nvPr/>
        </p:nvSpPr>
        <p:spPr>
          <a:xfrm>
            <a:off x="2267744" y="941819"/>
            <a:ext cx="640871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EucrosiaUPC" pitchFamily="18" charset="-34"/>
                <a:cs typeface="EucrosiaUPC" pitchFamily="18" charset="-34"/>
              </a:rPr>
              <a:t>  :</a:t>
            </a:r>
            <a:r>
              <a:rPr lang="th-TH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EucrosiaUPC" pitchFamily="18" charset="-34"/>
                <a:cs typeface="EucrosiaUPC" pitchFamily="18" charset="-34"/>
              </a:rPr>
              <a:t> งานเวชกรรมฟื้นฟู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7" name="Picture 2" descr="ผลการค้นหารูปภาพสำหรับ ป้าย กรอบ น่า รัก ๆ จ้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525">
            <a:off x="168331" y="317594"/>
            <a:ext cx="1692113" cy="1799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9"/>
          <p:cNvSpPr/>
          <p:nvPr/>
        </p:nvSpPr>
        <p:spPr>
          <a:xfrm rot="702356">
            <a:off x="272339" y="617118"/>
            <a:ext cx="14897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แนวทาง</a:t>
            </a:r>
          </a:p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พัฒนา</a:t>
            </a:r>
            <a:endParaRPr lang="en-US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4" name="ลูกศรขวาท้ายขีด 3"/>
          <p:cNvSpPr/>
          <p:nvPr/>
        </p:nvSpPr>
        <p:spPr>
          <a:xfrm rot="964071">
            <a:off x="1936843" y="557435"/>
            <a:ext cx="500541" cy="1319695"/>
          </a:xfrm>
          <a:prstGeom prst="stripedRightArrow">
            <a:avLst/>
          </a:prstGeom>
          <a:solidFill>
            <a:srgbClr val="FF3399"/>
          </a:solidFill>
          <a:ln w="3175">
            <a:solidFill>
              <a:srgbClr val="243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17209" y="2173918"/>
            <a:ext cx="7803263" cy="2062103"/>
          </a:xfrm>
          <a:prstGeom prst="rect">
            <a:avLst/>
          </a:prstGeom>
          <a:ln>
            <a:solidFill>
              <a:srgbClr val="57257D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1.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ตัวชี้วัดที่ไม่ผ่านเกณฑ์ เช่น การเกิดภาวะแทรกซ้อนหลังรับบริการทาง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กายภาพบำบัด, ผู้ป่วย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ในโรคหลอดเลือดสมองได้รับบริการทางกายภาพบำบัด  </a:t>
            </a:r>
            <a:endParaRPr lang="en-US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2.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ทบทวน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CPG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ให้ ถึง ใน รพ.สต.</a:t>
            </a:r>
          </a:p>
        </p:txBody>
      </p:sp>
      <p:sp>
        <p:nvSpPr>
          <p:cNvPr id="5" name="ปุ่มปฏิบัติการ: ย้อนกลับหรือก่อนหน้า 4">
            <a:hlinkClick r:id="rId3" action="ppaction://hlinksldjump" highlightClick="1"/>
          </p:cNvPr>
          <p:cNvSpPr/>
          <p:nvPr/>
        </p:nvSpPr>
        <p:spPr>
          <a:xfrm>
            <a:off x="187901" y="2891676"/>
            <a:ext cx="751739" cy="559514"/>
          </a:xfrm>
          <a:prstGeom prst="actionButtonBackPrevio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875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9"/>
          <p:cNvSpPr/>
          <p:nvPr/>
        </p:nvSpPr>
        <p:spPr>
          <a:xfrm>
            <a:off x="2555776" y="941819"/>
            <a:ext cx="460851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EucrosiaUPC" pitchFamily="18" charset="-34"/>
                <a:cs typeface="EucrosiaUPC" pitchFamily="18" charset="-34"/>
              </a:rPr>
              <a:t>  :</a:t>
            </a:r>
            <a:r>
              <a:rPr lang="th-TH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EucrosiaUPC" pitchFamily="18" charset="-34"/>
                <a:cs typeface="EucrosiaUPC" pitchFamily="18" charset="-34"/>
              </a:rPr>
              <a:t> เทคนิคการแพทย์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7" name="Picture 2" descr="ผลการค้นหารูปภาพสำหรับ ป้าย กรอบ น่า รัก ๆ จ้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525">
            <a:off x="168331" y="317594"/>
            <a:ext cx="1692113" cy="1799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9"/>
          <p:cNvSpPr/>
          <p:nvPr/>
        </p:nvSpPr>
        <p:spPr>
          <a:xfrm rot="702356">
            <a:off x="272339" y="617118"/>
            <a:ext cx="14897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แนวทาง</a:t>
            </a:r>
          </a:p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พัฒนา</a:t>
            </a:r>
            <a:endParaRPr lang="en-US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4" name="ลูกศรขวาท้ายขีด 3"/>
          <p:cNvSpPr/>
          <p:nvPr/>
        </p:nvSpPr>
        <p:spPr>
          <a:xfrm rot="964071">
            <a:off x="1936843" y="557435"/>
            <a:ext cx="500541" cy="1319695"/>
          </a:xfrm>
          <a:prstGeom prst="stripedRightArrow">
            <a:avLst/>
          </a:prstGeom>
          <a:solidFill>
            <a:srgbClr val="FF3399"/>
          </a:solidFill>
          <a:ln w="3175">
            <a:solidFill>
              <a:srgbClr val="243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17209" y="1988840"/>
            <a:ext cx="7947279" cy="4031873"/>
          </a:xfrm>
          <a:prstGeom prst="rect">
            <a:avLst/>
          </a:prstGeom>
          <a:ln>
            <a:solidFill>
              <a:srgbClr val="57257D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1.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ตัวชี้วัดที่ไม่ผ่านเกณฑ์ เช่น จ่ายโลหิตผิดคนผิดหมู่,การเก็บตัวอย่างไม่ถูกต้อง,รายงานผล </a:t>
            </a:r>
            <a:r>
              <a:rPr lang="en-US" sz="3200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PT,aPTT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ภายในเวลา 30 นาที,ไม่มีเลือดจ่ายตามที่ขอ,การรายงานผลผิดพลาด</a:t>
            </a:r>
            <a:endParaRPr lang="en-US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2.</a:t>
            </a:r>
            <a:r>
              <a:rPr lang="th-TH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พัฒนาแนวทางป้องกันการให้เลือดผิด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คน เช่น 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ปฏิบัติ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ตาม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check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, </a:t>
            </a:r>
            <a:r>
              <a:rPr lang="th-TH" sz="3200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จนท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.ตรวจสอบซ้ำ 2 คน</a:t>
            </a:r>
            <a:endParaRPr lang="en-US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3.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อบรมการเก็บสิ่งส่งตรวจทางห้องปฏิบัติการและควบคุมคุณภาพการตรวจวิเคราะห์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POCT</a:t>
            </a: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4. </a:t>
            </a:r>
            <a:r>
              <a:rPr lang="th-TH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พัฒนาระบบสารสนเทศในการการเบิก-จ่ายโลหิต</a:t>
            </a:r>
            <a:r>
              <a:rPr lang="th-TH" sz="3200" dirty="0" smtClean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ด้วย </a:t>
            </a:r>
            <a:r>
              <a:rPr lang="en-US" sz="3200" dirty="0" smtClean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Barcode</a:t>
            </a:r>
            <a:endParaRPr lang="th-TH" sz="3200" dirty="0">
              <a:solidFill>
                <a:srgbClr val="FF3399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sp>
        <p:nvSpPr>
          <p:cNvPr id="5" name="ปุ่มปฏิบัติการ: ย้อนกลับหรือก่อนหน้า 4">
            <a:hlinkClick r:id="rId3" action="ppaction://hlinksldjump" highlightClick="1"/>
          </p:cNvPr>
          <p:cNvSpPr/>
          <p:nvPr/>
        </p:nvSpPr>
        <p:spPr>
          <a:xfrm>
            <a:off x="251519" y="3284983"/>
            <a:ext cx="607723" cy="449653"/>
          </a:xfrm>
          <a:prstGeom prst="actionButtonBackPrevio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90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9"/>
          <p:cNvSpPr/>
          <p:nvPr/>
        </p:nvSpPr>
        <p:spPr>
          <a:xfrm>
            <a:off x="2267744" y="941819"/>
            <a:ext cx="640871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EucrosiaUPC" pitchFamily="18" charset="-34"/>
                <a:cs typeface="EucrosiaUPC" pitchFamily="18" charset="-34"/>
              </a:rPr>
              <a:t>  :</a:t>
            </a:r>
            <a:r>
              <a:rPr lang="th-TH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EucrosiaUPC" pitchFamily="18" charset="-34"/>
                <a:cs typeface="EucrosiaUPC" pitchFamily="18" charset="-34"/>
              </a:rPr>
              <a:t> ทันตก</a:t>
            </a:r>
            <a:r>
              <a:rPr lang="th-TH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EucrosiaUPC" panose="02020603050405020304" pitchFamily="18" charset="-34"/>
                <a:cs typeface="EucrosiaUPC" panose="02020603050405020304" pitchFamily="18" charset="-34"/>
              </a:rPr>
              <a:t>รรม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7" name="Picture 2" descr="ผลการค้นหารูปภาพสำหรับ ป้าย กรอบ น่า รัก ๆ จ้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525">
            <a:off x="168331" y="317594"/>
            <a:ext cx="1692113" cy="1799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9"/>
          <p:cNvSpPr/>
          <p:nvPr/>
        </p:nvSpPr>
        <p:spPr>
          <a:xfrm rot="702356">
            <a:off x="272339" y="617118"/>
            <a:ext cx="14897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แนวทาง</a:t>
            </a:r>
          </a:p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พัฒนา</a:t>
            </a:r>
            <a:endParaRPr lang="en-US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4" name="ลูกศรขวาท้ายขีด 3"/>
          <p:cNvSpPr/>
          <p:nvPr/>
        </p:nvSpPr>
        <p:spPr>
          <a:xfrm rot="964071">
            <a:off x="1936843" y="557435"/>
            <a:ext cx="500541" cy="1319695"/>
          </a:xfrm>
          <a:prstGeom prst="stripedRightArrow">
            <a:avLst/>
          </a:prstGeom>
          <a:solidFill>
            <a:srgbClr val="FF3399"/>
          </a:solidFill>
          <a:ln w="3175">
            <a:solidFill>
              <a:srgbClr val="243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17209" y="2254220"/>
            <a:ext cx="7947279" cy="3046988"/>
          </a:xfrm>
          <a:prstGeom prst="rect">
            <a:avLst/>
          </a:prstGeom>
          <a:ln>
            <a:solidFill>
              <a:srgbClr val="57257D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1.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ตัวชี้วัดที่ไม่ผ่านเกณฑ์ เช่น รพ.สต./</a:t>
            </a:r>
            <a:r>
              <a:rPr lang="th-TH" sz="3200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ศสม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. ที่จัดบริการสุขภาพช่องปากที่มีคุณภาพ,บริการสุขภาพช่องปากรวมทุกสิทธิของประชาชน,หญิงตั้งครรภ์ได้รับบริการตรวจสุขภาพช่องปาก,</a:t>
            </a:r>
            <a:endParaRPr lang="en-US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เด็ก 6 ปีได้รับการเคลือบหลุมร่องฟันแท้  </a:t>
            </a:r>
            <a:endParaRPr lang="en-US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2.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th-TH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พัฒนาระบบออกให้บริการสุขภาพช่องปากเชิงรุก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ใน รพ.สต.ข้างเคียง และเด็กประถมศึกษา</a:t>
            </a:r>
          </a:p>
        </p:txBody>
      </p:sp>
      <p:sp>
        <p:nvSpPr>
          <p:cNvPr id="5" name="ปุ่มปฏิบัติการ: ย้อนกลับหรือก่อนหน้า 4">
            <a:hlinkClick r:id="rId3" action="ppaction://hlinksldjump" highlightClick="1"/>
          </p:cNvPr>
          <p:cNvSpPr/>
          <p:nvPr/>
        </p:nvSpPr>
        <p:spPr>
          <a:xfrm>
            <a:off x="323528" y="3171433"/>
            <a:ext cx="594275" cy="559514"/>
          </a:xfrm>
          <a:prstGeom prst="actionButtonBackPrevio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329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9"/>
          <p:cNvSpPr/>
          <p:nvPr/>
        </p:nvSpPr>
        <p:spPr>
          <a:xfrm>
            <a:off x="2267744" y="941819"/>
            <a:ext cx="64087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  :</a:t>
            </a:r>
            <a:r>
              <a:rPr lang="th-TH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 </a:t>
            </a:r>
            <a:r>
              <a:rPr lang="th-TH" sz="4000" b="1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แพทย์</a:t>
            </a:r>
            <a:r>
              <a:rPr lang="th-TH" sz="4000" b="1" dirty="0">
                <a:latin typeface="EucrosiaUPC" panose="02020603050405020304" pitchFamily="18" charset="-34"/>
                <a:cs typeface="EucrosiaUPC" panose="02020603050405020304" pitchFamily="18" charset="-34"/>
              </a:rPr>
              <a:t>แผนไทยและแพทย์ทางเลือก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7" name="Picture 2" descr="ผลการค้นหารูปภาพสำหรับ ป้าย กรอบ น่า รัก ๆ จ้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525">
            <a:off x="168331" y="317594"/>
            <a:ext cx="1692113" cy="1799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9"/>
          <p:cNvSpPr/>
          <p:nvPr/>
        </p:nvSpPr>
        <p:spPr>
          <a:xfrm rot="702356">
            <a:off x="272339" y="617118"/>
            <a:ext cx="14897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แนวทาง</a:t>
            </a:r>
          </a:p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พัฒนา</a:t>
            </a:r>
            <a:endParaRPr lang="en-US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4" name="ลูกศรขวาท้ายขีด 3"/>
          <p:cNvSpPr/>
          <p:nvPr/>
        </p:nvSpPr>
        <p:spPr>
          <a:xfrm rot="964071">
            <a:off x="1936843" y="557435"/>
            <a:ext cx="500541" cy="1319695"/>
          </a:xfrm>
          <a:prstGeom prst="stripedRightArrow">
            <a:avLst/>
          </a:prstGeom>
          <a:solidFill>
            <a:srgbClr val="FF3399"/>
          </a:solidFill>
          <a:ln w="3175">
            <a:solidFill>
              <a:srgbClr val="243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17209" y="2254220"/>
            <a:ext cx="7947279" cy="3046988"/>
          </a:xfrm>
          <a:prstGeom prst="rect">
            <a:avLst/>
          </a:prstGeom>
          <a:ln>
            <a:solidFill>
              <a:srgbClr val="57257D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1.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ออกหน่วยบริการเชิงรุก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“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อำเภอยิ้มเคลื่อนที่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”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เน้นเรื่องการใช้ยาสมุนไพร</a:t>
            </a:r>
            <a:endParaRPr lang="en-US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2.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อบรมความรู้เกี่ยวกับยาสมุนไพร ให้กับเจ้าหน้าที่ ในหน่วยงานสาธารณสุข </a:t>
            </a:r>
            <a:endParaRPr lang="en-US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3. </a:t>
            </a:r>
            <a:r>
              <a:rPr lang="th-TH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ส่งเสริม รพ.สต.ให้มีส่วนร่วมในการใช้ยาสมุนไพร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และจัดบริการการแพทย์แผนไทย</a:t>
            </a:r>
          </a:p>
        </p:txBody>
      </p:sp>
      <p:sp>
        <p:nvSpPr>
          <p:cNvPr id="5" name="ปุ่มปฏิบัติการ: ย้อนกลับหรือก่อนหน้า 4">
            <a:hlinkClick r:id="rId3" action="ppaction://hlinksldjump" highlightClick="1"/>
          </p:cNvPr>
          <p:cNvSpPr/>
          <p:nvPr/>
        </p:nvSpPr>
        <p:spPr>
          <a:xfrm>
            <a:off x="166064" y="3171433"/>
            <a:ext cx="751739" cy="559514"/>
          </a:xfrm>
          <a:prstGeom prst="actionButtonBackPrevio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935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9"/>
          <p:cNvSpPr/>
          <p:nvPr/>
        </p:nvSpPr>
        <p:spPr>
          <a:xfrm>
            <a:off x="2267744" y="941819"/>
            <a:ext cx="64087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  :</a:t>
            </a:r>
            <a:r>
              <a:rPr lang="th-TH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 </a:t>
            </a:r>
            <a:r>
              <a:rPr lang="th-TH" sz="4000" b="1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เภสัชกรรมฯ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7" name="Picture 2" descr="ผลการค้นหารูปภาพสำหรับ ป้าย กรอบ น่า รัก ๆ จ้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525">
            <a:off x="168331" y="317594"/>
            <a:ext cx="1692113" cy="1799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9"/>
          <p:cNvSpPr/>
          <p:nvPr/>
        </p:nvSpPr>
        <p:spPr>
          <a:xfrm rot="702356">
            <a:off x="272339" y="617118"/>
            <a:ext cx="14897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แนวทาง</a:t>
            </a:r>
          </a:p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พัฒนา</a:t>
            </a:r>
            <a:endParaRPr lang="en-US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4" name="ลูกศรขวาท้ายขีด 3"/>
          <p:cNvSpPr/>
          <p:nvPr/>
        </p:nvSpPr>
        <p:spPr>
          <a:xfrm rot="964071">
            <a:off x="1936843" y="557435"/>
            <a:ext cx="500541" cy="1319695"/>
          </a:xfrm>
          <a:prstGeom prst="stripedRightArrow">
            <a:avLst/>
          </a:prstGeom>
          <a:solidFill>
            <a:srgbClr val="FF3399"/>
          </a:solidFill>
          <a:ln w="3175">
            <a:solidFill>
              <a:srgbClr val="243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17209" y="2193826"/>
            <a:ext cx="7947279" cy="3539430"/>
          </a:xfrm>
          <a:prstGeom prst="rect">
            <a:avLst/>
          </a:prstGeom>
          <a:ln>
            <a:solidFill>
              <a:srgbClr val="57257D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EucrosiaUPC" panose="02020603050405020304" pitchFamily="18" charset="-34"/>
                <a:cs typeface="EucrosiaUPC" panose="02020603050405020304" pitchFamily="18" charset="-34"/>
              </a:rPr>
              <a:t>1. </a:t>
            </a:r>
            <a:r>
              <a:rPr lang="th-TH" dirty="0">
                <a:latin typeface="EucrosiaUPC" panose="02020603050405020304" pitchFamily="18" charset="-34"/>
                <a:cs typeface="EucrosiaUPC" panose="02020603050405020304" pitchFamily="18" charset="-34"/>
              </a:rPr>
              <a:t>ตัวชี้วัดที่ไม่ผ่านเกณฑ์ เช่น </a:t>
            </a:r>
            <a:r>
              <a:rPr lang="en-US" dirty="0">
                <a:latin typeface="EucrosiaUPC" panose="02020603050405020304" pitchFamily="18" charset="-34"/>
                <a:cs typeface="EucrosiaUPC" panose="02020603050405020304" pitchFamily="18" charset="-34"/>
              </a:rPr>
              <a:t>RDU </a:t>
            </a:r>
            <a:r>
              <a:rPr lang="th-TH" dirty="0">
                <a:latin typeface="EucrosiaUPC" panose="02020603050405020304" pitchFamily="18" charset="-34"/>
                <a:cs typeface="EucrosiaUPC" panose="02020603050405020304" pitchFamily="18" charset="-34"/>
              </a:rPr>
              <a:t>ขั้นที่ 2, การเกิดแพ้ยาซ้ำ, การแพ้ยากลุ่มเดียวกัน </a:t>
            </a:r>
            <a:r>
              <a:rPr lang="th-TH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,ระยะเวลา</a:t>
            </a:r>
            <a:r>
              <a:rPr lang="th-TH" dirty="0">
                <a:latin typeface="EucrosiaUPC" panose="02020603050405020304" pitchFamily="18" charset="-34"/>
                <a:cs typeface="EucrosiaUPC" panose="02020603050405020304" pitchFamily="18" charset="-34"/>
              </a:rPr>
              <a:t>รอรับยาผู้ป่วยนอก</a:t>
            </a:r>
            <a:endParaRPr lang="en-US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dirty="0">
                <a:latin typeface="EucrosiaUPC" panose="02020603050405020304" pitchFamily="18" charset="-34"/>
                <a:cs typeface="EucrosiaUPC" panose="02020603050405020304" pitchFamily="18" charset="-34"/>
              </a:rPr>
              <a:t>2</a:t>
            </a:r>
            <a:r>
              <a:rPr lang="th-TH" dirty="0">
                <a:latin typeface="EucrosiaUPC" panose="02020603050405020304" pitchFamily="18" charset="-34"/>
                <a:cs typeface="EucrosiaUPC" panose="02020603050405020304" pitchFamily="18" charset="-34"/>
              </a:rPr>
              <a:t>. </a:t>
            </a:r>
            <a:r>
              <a:rPr lang="th-TH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พัฒนาระบบ</a:t>
            </a:r>
            <a:r>
              <a:rPr lang="th-TH" dirty="0" err="1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บูรณา</a:t>
            </a:r>
            <a:r>
              <a:rPr lang="th-TH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การแนวทาง </a:t>
            </a:r>
            <a:r>
              <a:rPr lang="en-US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RDU </a:t>
            </a:r>
            <a:r>
              <a:rPr lang="th-TH" dirty="0">
                <a:latin typeface="EucrosiaUPC" panose="02020603050405020304" pitchFamily="18" charset="-34"/>
                <a:cs typeface="EucrosiaUPC" panose="02020603050405020304" pitchFamily="18" charset="-34"/>
              </a:rPr>
              <a:t>ร่วมกับองค์กรแพทย์และ</a:t>
            </a:r>
            <a:r>
              <a:rPr lang="th-TH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ทีมสห</a:t>
            </a:r>
            <a:r>
              <a:rPr lang="th-TH" dirty="0">
                <a:latin typeface="EucrosiaUPC" panose="02020603050405020304" pitchFamily="18" charset="-34"/>
                <a:cs typeface="EucrosiaUPC" panose="02020603050405020304" pitchFamily="18" charset="-34"/>
              </a:rPr>
              <a:t>วิชาชีพ</a:t>
            </a:r>
            <a:endParaRPr lang="en-US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dirty="0">
                <a:latin typeface="EucrosiaUPC" panose="02020603050405020304" pitchFamily="18" charset="-34"/>
                <a:cs typeface="EucrosiaUPC" panose="02020603050405020304" pitchFamily="18" charset="-34"/>
              </a:rPr>
              <a:t>3</a:t>
            </a:r>
            <a:r>
              <a:rPr lang="th-TH" dirty="0">
                <a:latin typeface="EucrosiaUPC" panose="02020603050405020304" pitchFamily="18" charset="-34"/>
                <a:cs typeface="EucrosiaUPC" panose="02020603050405020304" pitchFamily="18" charset="-34"/>
              </a:rPr>
              <a:t>. สร้างความเข้าใจ ความรู้ </a:t>
            </a:r>
            <a:r>
              <a:rPr lang="en-US" dirty="0">
                <a:latin typeface="EucrosiaUPC" panose="02020603050405020304" pitchFamily="18" charset="-34"/>
                <a:cs typeface="EucrosiaUPC" panose="02020603050405020304" pitchFamily="18" charset="-34"/>
              </a:rPr>
              <a:t>RDU </a:t>
            </a:r>
            <a:r>
              <a:rPr lang="th-TH" dirty="0">
                <a:latin typeface="EucrosiaUPC" panose="02020603050405020304" pitchFamily="18" charset="-34"/>
                <a:cs typeface="EucrosiaUPC" panose="02020603050405020304" pitchFamily="18" charset="-34"/>
              </a:rPr>
              <a:t>ระหว่าง แพทย์ เภสัชกร พยาบาล กับผู้ป่วยและญาติ เพื่อลดความต้องการ </a:t>
            </a:r>
            <a:r>
              <a:rPr lang="en-US" dirty="0">
                <a:latin typeface="EucrosiaUPC" panose="02020603050405020304" pitchFamily="18" charset="-34"/>
                <a:cs typeface="EucrosiaUPC" panose="02020603050405020304" pitchFamily="18" charset="-34"/>
              </a:rPr>
              <a:t>ATB</a:t>
            </a:r>
          </a:p>
          <a:p>
            <a:r>
              <a:rPr lang="en-US" dirty="0">
                <a:latin typeface="EucrosiaUPC" panose="02020603050405020304" pitchFamily="18" charset="-34"/>
                <a:cs typeface="EucrosiaUPC" panose="02020603050405020304" pitchFamily="18" charset="-34"/>
              </a:rPr>
              <a:t>4. </a:t>
            </a:r>
            <a:r>
              <a:rPr lang="th-TH" dirty="0">
                <a:latin typeface="EucrosiaUPC" panose="02020603050405020304" pitchFamily="18" charset="-34"/>
                <a:cs typeface="EucrosiaUPC" panose="02020603050405020304" pitchFamily="18" charset="-34"/>
              </a:rPr>
              <a:t>พัฒนาระบบการป้องกันการแพ้ยาในกลุ่มเดียวกัน เช่น การลงข้อมูล </a:t>
            </a:r>
            <a:r>
              <a:rPr lang="en-US" dirty="0">
                <a:latin typeface="EucrosiaUPC" panose="02020603050405020304" pitchFamily="18" charset="-34"/>
                <a:cs typeface="EucrosiaUPC" panose="02020603050405020304" pitchFamily="18" charset="-34"/>
              </a:rPr>
              <a:t>ADR report</a:t>
            </a:r>
            <a:r>
              <a:rPr lang="th-TH" dirty="0">
                <a:latin typeface="EucrosiaUPC" panose="02020603050405020304" pitchFamily="18" charset="-34"/>
                <a:cs typeface="EucrosiaUPC" panose="02020603050405020304" pitchFamily="18" charset="-34"/>
              </a:rPr>
              <a:t>,สะท้อนข้อมูลแพ้ยา, หา  </a:t>
            </a:r>
            <a:r>
              <a:rPr lang="en-US" dirty="0">
                <a:latin typeface="EucrosiaUPC" panose="02020603050405020304" pitchFamily="18" charset="-34"/>
                <a:cs typeface="EucrosiaUPC" panose="02020603050405020304" pitchFamily="18" charset="-34"/>
              </a:rPr>
              <a:t>Med  Error  </a:t>
            </a:r>
          </a:p>
          <a:p>
            <a:r>
              <a:rPr lang="en-US" dirty="0">
                <a:latin typeface="EucrosiaUPC" panose="02020603050405020304" pitchFamily="18" charset="-34"/>
                <a:cs typeface="EucrosiaUPC" panose="02020603050405020304" pitchFamily="18" charset="-34"/>
              </a:rPr>
              <a:t>5. </a:t>
            </a:r>
            <a:r>
              <a:rPr lang="th-TH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พัฒนาระบบการลดระยะเวลารอคอยรับยา</a:t>
            </a:r>
          </a:p>
        </p:txBody>
      </p:sp>
      <p:sp>
        <p:nvSpPr>
          <p:cNvPr id="5" name="ปุ่มปฏิบัติการ: ย้อนกลับหรือก่อนหน้า 4">
            <a:hlinkClick r:id="rId3" action="ppaction://hlinksldjump" highlightClick="1"/>
          </p:cNvPr>
          <p:cNvSpPr/>
          <p:nvPr/>
        </p:nvSpPr>
        <p:spPr>
          <a:xfrm>
            <a:off x="166064" y="3171433"/>
            <a:ext cx="751739" cy="559514"/>
          </a:xfrm>
          <a:prstGeom prst="actionButtonBackPrevio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558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9"/>
          <p:cNvSpPr/>
          <p:nvPr/>
        </p:nvSpPr>
        <p:spPr>
          <a:xfrm>
            <a:off x="2267744" y="941819"/>
            <a:ext cx="64087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  :</a:t>
            </a:r>
            <a:r>
              <a:rPr lang="th-TH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 </a:t>
            </a:r>
            <a:r>
              <a:rPr lang="th-TH" sz="4000" b="1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บริหารทั่วไป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7" name="Picture 2" descr="ผลการค้นหารูปภาพสำหรับ ป้าย กรอบ น่า รัก ๆ จ้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525">
            <a:off x="168331" y="317594"/>
            <a:ext cx="1692113" cy="1799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9"/>
          <p:cNvSpPr/>
          <p:nvPr/>
        </p:nvSpPr>
        <p:spPr>
          <a:xfrm rot="702356">
            <a:off x="272339" y="617118"/>
            <a:ext cx="14897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แนวทาง</a:t>
            </a:r>
          </a:p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พัฒนา</a:t>
            </a:r>
            <a:endParaRPr lang="en-US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4" name="ลูกศรขวาท้ายขีด 3"/>
          <p:cNvSpPr/>
          <p:nvPr/>
        </p:nvSpPr>
        <p:spPr>
          <a:xfrm rot="964071">
            <a:off x="1936843" y="557435"/>
            <a:ext cx="500541" cy="1319695"/>
          </a:xfrm>
          <a:prstGeom prst="stripedRightArrow">
            <a:avLst/>
          </a:prstGeom>
          <a:solidFill>
            <a:srgbClr val="FF3399"/>
          </a:solidFill>
          <a:ln w="3175">
            <a:solidFill>
              <a:srgbClr val="243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17209" y="2193826"/>
            <a:ext cx="7947279" cy="3970318"/>
          </a:xfrm>
          <a:prstGeom prst="rect">
            <a:avLst/>
          </a:prstGeom>
          <a:ln>
            <a:solidFill>
              <a:srgbClr val="57257D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EucrosiaUPC" panose="02020603050405020304" pitchFamily="18" charset="-34"/>
                <a:cs typeface="EucrosiaUPC" panose="02020603050405020304" pitchFamily="18" charset="-34"/>
              </a:rPr>
              <a:t>1. </a:t>
            </a:r>
            <a:r>
              <a:rPr lang="th-TH" dirty="0">
                <a:latin typeface="EucrosiaUPC" panose="02020603050405020304" pitchFamily="18" charset="-34"/>
                <a:cs typeface="EucrosiaUPC" panose="02020603050405020304" pitchFamily="18" charset="-34"/>
              </a:rPr>
              <a:t>ตัวชี้วัดที่ไม่ผ่านเกณฑ์ เช่น หน่วยบริการที่ประสบภาวะวิกฤติทางการเงิน,บุคลากร มี</a:t>
            </a:r>
            <a:r>
              <a:rPr lang="th-TH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ความพึง</a:t>
            </a:r>
            <a:r>
              <a:rPr lang="th-TH" dirty="0">
                <a:latin typeface="EucrosiaUPC" panose="02020603050405020304" pitchFamily="18" charset="-34"/>
                <a:cs typeface="EucrosiaUPC" panose="02020603050405020304" pitchFamily="18" charset="-34"/>
              </a:rPr>
              <a:t>พอใจในการทำงาน,บุคลากรที่เจ็บป่วย/บาดเจ็บจากการทำงาน, ต้นทุนยาลดลง,จัดซื้อยาร่วม,จัดซื้อวัสดุการแพทย์ร่วม,จัดซื้อร่วมของวัสดุทันตก</a:t>
            </a:r>
            <a:r>
              <a:rPr lang="th-TH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รรม</a:t>
            </a:r>
            <a:endParaRPr lang="en-US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dirty="0">
                <a:latin typeface="EucrosiaUPC" panose="02020603050405020304" pitchFamily="18" charset="-34"/>
                <a:cs typeface="EucrosiaUPC" panose="02020603050405020304" pitchFamily="18" charset="-34"/>
              </a:rPr>
              <a:t>2.</a:t>
            </a:r>
            <a:r>
              <a:rPr lang="th-TH" dirty="0">
                <a:latin typeface="EucrosiaUPC" panose="02020603050405020304" pitchFamily="18" charset="-34"/>
                <a:cs typeface="EucrosiaUPC" panose="02020603050405020304" pitchFamily="18" charset="-34"/>
              </a:rPr>
              <a:t>รณรงค์การใช้มาตรการลดรายจ่าย  เพิ่มรายได้ เช่น เก็บเงินค่ารักษาพยาบาลให้ได้ตามเป้าหมาย</a:t>
            </a:r>
            <a:endParaRPr lang="en-US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dirty="0">
                <a:latin typeface="EucrosiaUPC" panose="02020603050405020304" pitchFamily="18" charset="-34"/>
                <a:cs typeface="EucrosiaUPC" panose="02020603050405020304" pitchFamily="18" charset="-34"/>
              </a:rPr>
              <a:t>3. </a:t>
            </a:r>
            <a:r>
              <a:rPr lang="th-TH" dirty="0">
                <a:latin typeface="EucrosiaUPC" panose="02020603050405020304" pitchFamily="18" charset="-34"/>
                <a:cs typeface="EucrosiaUPC" panose="02020603050405020304" pitchFamily="18" charset="-34"/>
              </a:rPr>
              <a:t>ส่งเสริมการใช้</a:t>
            </a:r>
            <a:r>
              <a:rPr lang="en-US" dirty="0"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en-US" dirty="0" err="1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Happinometer</a:t>
            </a:r>
            <a:r>
              <a:rPr lang="en-US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th-TH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ของคนทำงาน</a:t>
            </a:r>
            <a:r>
              <a:rPr lang="th-TH" dirty="0">
                <a:latin typeface="EucrosiaUPC" panose="02020603050405020304" pitchFamily="18" charset="-34"/>
                <a:cs typeface="EucrosiaUPC" panose="02020603050405020304" pitchFamily="18" charset="-34"/>
              </a:rPr>
              <a:t>/นำผลความพึงพอใจบุคลากรไปพัฒนา</a:t>
            </a:r>
            <a:endParaRPr lang="en-US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dirty="0">
                <a:latin typeface="EucrosiaUPC" panose="02020603050405020304" pitchFamily="18" charset="-34"/>
                <a:cs typeface="EucrosiaUPC" panose="02020603050405020304" pitchFamily="18" charset="-34"/>
              </a:rPr>
              <a:t>4. </a:t>
            </a:r>
            <a:r>
              <a:rPr lang="th-TH" dirty="0">
                <a:latin typeface="EucrosiaUPC" panose="02020603050405020304" pitchFamily="18" charset="-34"/>
                <a:cs typeface="EucrosiaUPC" panose="02020603050405020304" pitchFamily="18" charset="-34"/>
              </a:rPr>
              <a:t>กิจกรรมการ</a:t>
            </a:r>
            <a:r>
              <a:rPr lang="th-TH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ปรับเปลี่ยนพฤติกรรมสุขภาพบุคลากร</a:t>
            </a:r>
          </a:p>
        </p:txBody>
      </p:sp>
      <p:sp>
        <p:nvSpPr>
          <p:cNvPr id="5" name="ปุ่มปฏิบัติการ: ย้อนกลับหรือก่อนหน้า 4">
            <a:hlinkClick r:id="rId3" action="ppaction://hlinksldjump" highlightClick="1"/>
          </p:cNvPr>
          <p:cNvSpPr/>
          <p:nvPr/>
        </p:nvSpPr>
        <p:spPr>
          <a:xfrm>
            <a:off x="166064" y="3171433"/>
            <a:ext cx="751739" cy="559514"/>
          </a:xfrm>
          <a:prstGeom prst="actionButtonBackPrevio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017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9"/>
          <p:cNvSpPr/>
          <p:nvPr/>
        </p:nvSpPr>
        <p:spPr>
          <a:xfrm>
            <a:off x="2267744" y="941819"/>
            <a:ext cx="64087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  :</a:t>
            </a:r>
            <a:r>
              <a:rPr lang="th-TH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 </a:t>
            </a:r>
            <a:r>
              <a:rPr lang="th-TH" sz="4000" b="1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ประกัน/สารสนเทศ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7" name="Picture 2" descr="ผลการค้นหารูปภาพสำหรับ ป้าย กรอบ น่า รัก ๆ จ้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525">
            <a:off x="168331" y="317594"/>
            <a:ext cx="1692113" cy="1799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9"/>
          <p:cNvSpPr/>
          <p:nvPr/>
        </p:nvSpPr>
        <p:spPr>
          <a:xfrm rot="702356">
            <a:off x="272339" y="617118"/>
            <a:ext cx="14897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แนวทาง</a:t>
            </a:r>
          </a:p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พัฒนา</a:t>
            </a:r>
            <a:endParaRPr lang="en-US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4" name="ลูกศรขวาท้ายขีด 3"/>
          <p:cNvSpPr/>
          <p:nvPr/>
        </p:nvSpPr>
        <p:spPr>
          <a:xfrm rot="964071">
            <a:off x="1936843" y="557435"/>
            <a:ext cx="500541" cy="1319695"/>
          </a:xfrm>
          <a:prstGeom prst="stripedRightArrow">
            <a:avLst/>
          </a:prstGeom>
          <a:solidFill>
            <a:srgbClr val="FF3399"/>
          </a:solidFill>
          <a:ln w="3175">
            <a:solidFill>
              <a:srgbClr val="243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17209" y="2193826"/>
            <a:ext cx="7947279" cy="3046988"/>
          </a:xfrm>
          <a:prstGeom prst="rect">
            <a:avLst/>
          </a:prstGeom>
          <a:ln>
            <a:solidFill>
              <a:srgbClr val="57257D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1.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ตัวชี้วัดที่ไม่ผ่านเกณฑ์ เช่น  สิทธิในระบบหลักประกันสุขภาพ,การ</a:t>
            </a:r>
            <a:r>
              <a:rPr lang="th-TH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เรียกเก็บค่าบริการทางการแพทย์ผู้ป่วย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สิทธิ์ </a:t>
            </a:r>
            <a:r>
              <a:rPr lang="th-TH" sz="3200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ปกส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. </a:t>
            </a:r>
            <a:r>
              <a:rPr lang="th-TH" sz="3200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พรบ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. </a:t>
            </a:r>
            <a:r>
              <a:rPr lang="th-TH" sz="3200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อปท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.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UC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, 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กรมบัญชีกลาง</a:t>
            </a:r>
            <a:endParaRPr lang="en-US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2.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th-TH" sz="3200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พรบ.ดิริเว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อรรี่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/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พัฒนาโปรแกรมการตรวจสอบข้อมูล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/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ระบบตรวจสอบข้อมูลเรียกเก็บค่าบริการทางการแพทย์</a:t>
            </a:r>
            <a:endParaRPr lang="en-US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3. </a:t>
            </a:r>
            <a:r>
              <a:rPr lang="th-TH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พัฒนาระบบ </a:t>
            </a:r>
            <a:r>
              <a:rPr lang="en-US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HAIT</a:t>
            </a:r>
            <a:endParaRPr lang="th-TH" sz="3200" dirty="0">
              <a:solidFill>
                <a:srgbClr val="FF3399"/>
              </a:solidFill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sp>
        <p:nvSpPr>
          <p:cNvPr id="5" name="ปุ่มปฏิบัติการ: ย้อนกลับหรือก่อนหน้า 4">
            <a:hlinkClick r:id="rId3" action="ppaction://hlinksldjump" highlightClick="1"/>
          </p:cNvPr>
          <p:cNvSpPr/>
          <p:nvPr/>
        </p:nvSpPr>
        <p:spPr>
          <a:xfrm>
            <a:off x="166064" y="3171433"/>
            <a:ext cx="751739" cy="559514"/>
          </a:xfrm>
          <a:prstGeom prst="actionButtonBackPrevio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32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9"/>
          <p:cNvSpPr/>
          <p:nvPr/>
        </p:nvSpPr>
        <p:spPr>
          <a:xfrm>
            <a:off x="1966190" y="258614"/>
            <a:ext cx="5616624" cy="769441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ผลการดำเนินงาน </a:t>
            </a:r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KPI </a:t>
            </a:r>
            <a:r>
              <a:rPr lang="th-TH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ปี </a:t>
            </a:r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2561</a:t>
            </a:r>
            <a:endParaRPr lang="en-US" sz="44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836243"/>
              </p:ext>
            </p:extLst>
          </p:nvPr>
        </p:nvGraphicFramePr>
        <p:xfrm>
          <a:off x="179512" y="1484784"/>
          <a:ext cx="8856984" cy="4803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695"/>
                <a:gridCol w="792088"/>
                <a:gridCol w="720080"/>
                <a:gridCol w="933985"/>
                <a:gridCol w="1224136"/>
              </a:tblGrid>
              <a:tr h="491263">
                <a:tc rowSpan="2"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cs typeface="EucrosiaUPC" panose="02020603050405020304" pitchFamily="18" charset="-34"/>
                        </a:rPr>
                        <a:t>หน่วยงาน/</a:t>
                      </a:r>
                      <a:r>
                        <a:rPr lang="en-US" sz="3200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cs typeface="EucrosiaUPC" panose="02020603050405020304" pitchFamily="18" charset="-34"/>
                        </a:rPr>
                        <a:t>PCT</a:t>
                      </a:r>
                      <a:endParaRPr lang="th-TH" sz="32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ตัวชี้วัด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ร้อยละ            ผ่านเกณฑ์</a:t>
                      </a:r>
                      <a:endParaRPr lang="en-US" sz="2400" dirty="0" smtClean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491263">
                <a:tc vMerge="1">
                  <a:txBody>
                    <a:bodyPr/>
                    <a:lstStyle/>
                    <a:p>
                      <a:pPr algn="ctr"/>
                      <a:endParaRPr lang="th-TH" sz="32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รวม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ผ่าน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ไม่ผ่าน</a:t>
                      </a: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467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1. </a:t>
                      </a:r>
                      <a:r>
                        <a:rPr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คลินิก </a:t>
                      </a: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NCD </a:t>
                      </a:r>
                      <a:r>
                        <a:rPr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และคลินิกวัณโรค 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12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5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7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60.00 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4678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2. </a:t>
                      </a:r>
                      <a:r>
                        <a:rPr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คลินิก </a:t>
                      </a: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COPD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3399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3</a:t>
                      </a:r>
                      <a:endParaRPr lang="en-US" sz="3200" dirty="0">
                        <a:solidFill>
                          <a:srgbClr val="FF3399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3399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0</a:t>
                      </a:r>
                      <a:endParaRPr lang="en-US" sz="3200" dirty="0">
                        <a:solidFill>
                          <a:srgbClr val="FF3399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3399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3</a:t>
                      </a:r>
                      <a:endParaRPr lang="en-US" sz="3200" dirty="0">
                        <a:solidFill>
                          <a:srgbClr val="FF3399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FF3399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0</a:t>
                      </a:r>
                      <a:endParaRPr lang="en-US" sz="3200" dirty="0">
                        <a:solidFill>
                          <a:srgbClr val="FF3399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3. PCT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 </a:t>
                      </a:r>
                      <a:r>
                        <a:rPr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อายุรก</a:t>
                      </a:r>
                      <a:r>
                        <a:rPr lang="th-TH" sz="3200" kern="1200" dirty="0" err="1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รรม</a:t>
                      </a:r>
                      <a:r>
                        <a:rPr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 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10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5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5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50.00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4. PCT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 </a:t>
                      </a:r>
                      <a:r>
                        <a:rPr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ศัลยกรรม (รวม) 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6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4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2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66.67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5. PCT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 </a:t>
                      </a:r>
                      <a:r>
                        <a:rPr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ศัลยกรรม (มะเร็ง)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10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7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3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70.00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6. PCT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 </a:t>
                      </a:r>
                      <a:r>
                        <a:rPr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กุมารเวชกรรม 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6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5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1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83.33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7. PCT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 </a:t>
                      </a:r>
                      <a:r>
                        <a:rPr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ศัลยกรรมกระดูกและข้อ 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8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5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3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62.50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29"/>
          <p:cNvSpPr/>
          <p:nvPr/>
        </p:nvSpPr>
        <p:spPr>
          <a:xfrm>
            <a:off x="2798474" y="836712"/>
            <a:ext cx="3952056" cy="769441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DF4D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“</a:t>
            </a:r>
            <a:r>
              <a:rPr lang="th-TH" sz="4400" b="1" spc="50" dirty="0" smtClean="0">
                <a:ln w="11430"/>
                <a:solidFill>
                  <a:srgbClr val="DF4D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ระดับหน่วยงาน</a:t>
            </a:r>
            <a:r>
              <a:rPr lang="en-US" sz="4400" b="1" spc="50" dirty="0" smtClean="0">
                <a:ln w="11430"/>
                <a:solidFill>
                  <a:srgbClr val="DF4D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”</a:t>
            </a:r>
            <a:endParaRPr lang="en-US" sz="4400" b="1" spc="50" dirty="0">
              <a:ln w="11430"/>
              <a:solidFill>
                <a:srgbClr val="DF4D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6" name="ปุ่มปฏิบัติการ: ไปข้างหน้าหรือถัดไป 5">
            <a:hlinkClick r:id="rId3" action="ppaction://hlinksldjump" highlightClick="1"/>
          </p:cNvPr>
          <p:cNvSpPr/>
          <p:nvPr/>
        </p:nvSpPr>
        <p:spPr>
          <a:xfrm>
            <a:off x="4731254" y="3140968"/>
            <a:ext cx="418526" cy="288032"/>
          </a:xfrm>
          <a:prstGeom prst="actionButtonForwardNex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วงเล็บปีกกาขวา 7"/>
          <p:cNvSpPr/>
          <p:nvPr/>
        </p:nvSpPr>
        <p:spPr>
          <a:xfrm>
            <a:off x="4211959" y="2564904"/>
            <a:ext cx="390061" cy="14401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ปุ่มปฏิบัติการ: ไปข้างหน้าหรือถัดไป 8">
            <a:hlinkClick r:id="rId4" action="ppaction://hlinksldjump" highlightClick="1"/>
          </p:cNvPr>
          <p:cNvSpPr/>
          <p:nvPr/>
        </p:nvSpPr>
        <p:spPr>
          <a:xfrm>
            <a:off x="4774502" y="4473116"/>
            <a:ext cx="418526" cy="288032"/>
          </a:xfrm>
          <a:prstGeom prst="actionButtonForwardNex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วงเล็บปีกกาขวา 9"/>
          <p:cNvSpPr/>
          <p:nvPr/>
        </p:nvSpPr>
        <p:spPr>
          <a:xfrm>
            <a:off x="4199348" y="4149080"/>
            <a:ext cx="390061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ปุ่มปฏิบัติการ: ไปข้างหน้าหรือถัดไป 10">
            <a:hlinkClick r:id="rId5" action="ppaction://hlinksldjump" highlightClick="1"/>
          </p:cNvPr>
          <p:cNvSpPr/>
          <p:nvPr/>
        </p:nvSpPr>
        <p:spPr>
          <a:xfrm>
            <a:off x="4774502" y="5301208"/>
            <a:ext cx="418526" cy="288032"/>
          </a:xfrm>
          <a:prstGeom prst="actionButtonForwardNex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ปุ่มปฏิบัติการ: ไปข้างหน้าหรือถัดไป 11">
            <a:hlinkClick r:id="rId6" action="ppaction://hlinksldjump" highlightClick="1"/>
          </p:cNvPr>
          <p:cNvSpPr/>
          <p:nvPr/>
        </p:nvSpPr>
        <p:spPr>
          <a:xfrm>
            <a:off x="4827038" y="5877272"/>
            <a:ext cx="418526" cy="288032"/>
          </a:xfrm>
          <a:prstGeom prst="actionButtonForwardNex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101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9"/>
          <p:cNvSpPr/>
          <p:nvPr/>
        </p:nvSpPr>
        <p:spPr>
          <a:xfrm>
            <a:off x="1966190" y="258614"/>
            <a:ext cx="5616624" cy="769441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ผลการดำเนินงาน </a:t>
            </a:r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KPI </a:t>
            </a:r>
            <a:r>
              <a:rPr lang="th-TH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ปี </a:t>
            </a:r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2561</a:t>
            </a:r>
            <a:endParaRPr lang="en-US" sz="44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118805"/>
              </p:ext>
            </p:extLst>
          </p:nvPr>
        </p:nvGraphicFramePr>
        <p:xfrm>
          <a:off x="179512" y="1484784"/>
          <a:ext cx="8856984" cy="4780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695"/>
                <a:gridCol w="792088"/>
                <a:gridCol w="720080"/>
                <a:gridCol w="933985"/>
                <a:gridCol w="1224136"/>
              </a:tblGrid>
              <a:tr h="491263">
                <a:tc rowSpan="2"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cs typeface="EucrosiaUPC" panose="02020603050405020304" pitchFamily="18" charset="-34"/>
                        </a:rPr>
                        <a:t>หน่วยงาน/</a:t>
                      </a:r>
                      <a:r>
                        <a:rPr lang="en-US" sz="3200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cs typeface="EucrosiaUPC" panose="02020603050405020304" pitchFamily="18" charset="-34"/>
                        </a:rPr>
                        <a:t>PCT</a:t>
                      </a:r>
                      <a:endParaRPr lang="th-TH" sz="32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ตัวชี้วัด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ร้อยละ            ผ่านเกณฑ์</a:t>
                      </a:r>
                      <a:endParaRPr lang="en-US" sz="2400" dirty="0" smtClean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491263">
                <a:tc vMerge="1">
                  <a:txBody>
                    <a:bodyPr/>
                    <a:lstStyle/>
                    <a:p>
                      <a:pPr algn="ctr"/>
                      <a:endParaRPr lang="th-TH" sz="32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รวม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ผ่าน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ไม่ผ่าน</a:t>
                      </a: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467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8. PCT</a:t>
                      </a:r>
                      <a:r>
                        <a:rPr lang="th-TH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 </a:t>
                      </a:r>
                      <a:r>
                        <a:rPr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สูตินรีเวชกรรม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8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8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0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100 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4678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9. PCT</a:t>
                      </a:r>
                      <a:r>
                        <a:rPr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 จักษุ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3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3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0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100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10. PCT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 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หู คอ จมูก 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3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3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0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100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11. PCT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 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วิสัญญี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1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1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0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100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12. </a:t>
                      </a:r>
                      <a:r>
                        <a:rPr lang="th-TH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งานผู้ป่วยนอก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2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1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1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50.00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13. </a:t>
                      </a:r>
                      <a:r>
                        <a:rPr lang="th-TH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งานอุบัติเหตุฉุกเฉิน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9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5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4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55.56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14. </a:t>
                      </a:r>
                      <a:r>
                        <a:rPr lang="th-TH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งานสุขภาพจิตและจิตเวช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4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3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1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75.00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29"/>
          <p:cNvSpPr/>
          <p:nvPr/>
        </p:nvSpPr>
        <p:spPr>
          <a:xfrm>
            <a:off x="2798474" y="836712"/>
            <a:ext cx="3952056" cy="769441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DF4D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“</a:t>
            </a:r>
            <a:r>
              <a:rPr lang="th-TH" sz="4400" b="1" spc="50" dirty="0" smtClean="0">
                <a:ln w="11430"/>
                <a:solidFill>
                  <a:srgbClr val="DF4D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ระดับหน่วยงาน</a:t>
            </a:r>
            <a:r>
              <a:rPr lang="en-US" sz="4400" b="1" spc="50" dirty="0" smtClean="0">
                <a:ln w="11430"/>
                <a:solidFill>
                  <a:srgbClr val="DF4D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”</a:t>
            </a:r>
            <a:endParaRPr lang="en-US" sz="4400" b="1" spc="50" dirty="0">
              <a:ln w="11430"/>
              <a:solidFill>
                <a:srgbClr val="DF4D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6" name="ปุ่มปฏิบัติการ: ไปข้างหน้าหรือถัดไป 5">
            <a:hlinkClick r:id="rId3" action="ppaction://hlinksldjump" highlightClick="1"/>
          </p:cNvPr>
          <p:cNvSpPr/>
          <p:nvPr/>
        </p:nvSpPr>
        <p:spPr>
          <a:xfrm>
            <a:off x="4644008" y="2636912"/>
            <a:ext cx="418526" cy="288032"/>
          </a:xfrm>
          <a:prstGeom prst="actionButtonForwardNex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ปุ่มปฏิบัติการ: ไปข้างหน้าหรือถัดไป 7">
            <a:hlinkClick r:id="rId4" action="ppaction://hlinksldjump" highlightClick="1"/>
          </p:cNvPr>
          <p:cNvSpPr/>
          <p:nvPr/>
        </p:nvSpPr>
        <p:spPr>
          <a:xfrm>
            <a:off x="4644008" y="4149080"/>
            <a:ext cx="418526" cy="288032"/>
          </a:xfrm>
          <a:prstGeom prst="actionButtonForwardNex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ปุ่มปฏิบัติการ: ไปข้างหน้าหรือถัดไป 8">
            <a:hlinkClick r:id="rId5" action="ppaction://hlinksldjump" highlightClick="1"/>
          </p:cNvPr>
          <p:cNvSpPr/>
          <p:nvPr/>
        </p:nvSpPr>
        <p:spPr>
          <a:xfrm>
            <a:off x="4644008" y="4725144"/>
            <a:ext cx="418526" cy="288032"/>
          </a:xfrm>
          <a:prstGeom prst="actionButtonForwardNex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ปุ่มปฏิบัติการ: ไปข้างหน้าหรือถัดไป 9">
            <a:hlinkClick r:id="rId6" action="ppaction://hlinksldjump" highlightClick="1"/>
          </p:cNvPr>
          <p:cNvSpPr/>
          <p:nvPr/>
        </p:nvSpPr>
        <p:spPr>
          <a:xfrm>
            <a:off x="4644008" y="5301208"/>
            <a:ext cx="418526" cy="288032"/>
          </a:xfrm>
          <a:prstGeom prst="actionButtonForwardNex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ปุ่มปฏิบัติการ: ไปข้างหน้าหรือถัดไป 10">
            <a:hlinkClick r:id="rId7" action="ppaction://hlinksldjump" highlightClick="1"/>
          </p:cNvPr>
          <p:cNvSpPr/>
          <p:nvPr/>
        </p:nvSpPr>
        <p:spPr>
          <a:xfrm>
            <a:off x="4644008" y="5805264"/>
            <a:ext cx="418526" cy="288032"/>
          </a:xfrm>
          <a:prstGeom prst="actionButtonForwardNex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726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9"/>
          <p:cNvSpPr/>
          <p:nvPr/>
        </p:nvSpPr>
        <p:spPr>
          <a:xfrm>
            <a:off x="1966190" y="258614"/>
            <a:ext cx="5616624" cy="769441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ผลการดำเนินงาน </a:t>
            </a:r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KPI </a:t>
            </a:r>
            <a:r>
              <a:rPr lang="th-TH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ปี </a:t>
            </a:r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2561</a:t>
            </a:r>
            <a:endParaRPr lang="en-US" sz="44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453061"/>
              </p:ext>
            </p:extLst>
          </p:nvPr>
        </p:nvGraphicFramePr>
        <p:xfrm>
          <a:off x="179512" y="1484784"/>
          <a:ext cx="8856984" cy="4758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695"/>
                <a:gridCol w="792088"/>
                <a:gridCol w="720080"/>
                <a:gridCol w="933985"/>
                <a:gridCol w="1224136"/>
              </a:tblGrid>
              <a:tr h="491263">
                <a:tc rowSpan="2"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cs typeface="EucrosiaUPC" panose="02020603050405020304" pitchFamily="18" charset="-34"/>
                        </a:rPr>
                        <a:t>หน่วยงาน/</a:t>
                      </a:r>
                      <a:r>
                        <a:rPr lang="en-US" sz="3200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cs typeface="EucrosiaUPC" panose="02020603050405020304" pitchFamily="18" charset="-34"/>
                        </a:rPr>
                        <a:t>PCT</a:t>
                      </a:r>
                      <a:endParaRPr lang="th-TH" sz="32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ตัวชี้วัด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ร้อยละ            ผ่านเกณฑ์</a:t>
                      </a:r>
                      <a:endParaRPr lang="en-US" sz="2400" dirty="0" smtClean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491263">
                <a:tc vMerge="1">
                  <a:txBody>
                    <a:bodyPr/>
                    <a:lstStyle/>
                    <a:p>
                      <a:pPr algn="ctr"/>
                      <a:endParaRPr lang="th-TH" sz="32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รวม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ผ่าน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ไม่ผ่าน</a:t>
                      </a: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467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15. </a:t>
                      </a:r>
                      <a:r>
                        <a:rPr lang="th-TH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งาน</a:t>
                      </a:r>
                      <a:r>
                        <a:rPr lang="th-TH" sz="3200" dirty="0" err="1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ยาเสพติด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4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4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0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100 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4678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DF4DA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16.</a:t>
                      </a:r>
                      <a:r>
                        <a:rPr lang="th-TH" sz="3200" dirty="0" smtClean="0">
                          <a:solidFill>
                            <a:srgbClr val="DF4DA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 </a:t>
                      </a:r>
                      <a:r>
                        <a:rPr lang="th-TH" sz="3200" kern="1200" dirty="0" smtClean="0">
                          <a:solidFill>
                            <a:srgbClr val="DF4DA0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คลินิกหมอครอบครัว </a:t>
                      </a:r>
                      <a:endParaRPr lang="en-US" sz="3200" dirty="0">
                        <a:solidFill>
                          <a:srgbClr val="DF4DA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DF4DA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19</a:t>
                      </a:r>
                      <a:endParaRPr lang="en-US" sz="3200" dirty="0">
                        <a:solidFill>
                          <a:srgbClr val="DF4DA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DF4DA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9</a:t>
                      </a:r>
                      <a:endParaRPr lang="en-US" sz="3200" dirty="0">
                        <a:solidFill>
                          <a:srgbClr val="DF4DA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DF4DA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10</a:t>
                      </a:r>
                      <a:endParaRPr lang="en-US" sz="3200" dirty="0">
                        <a:solidFill>
                          <a:srgbClr val="DF4DA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DF4DA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47.37</a:t>
                      </a:r>
                      <a:endParaRPr lang="en-US" sz="3200" dirty="0">
                        <a:solidFill>
                          <a:srgbClr val="DF4DA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17. 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อนามัยสิ่งแวดล้อม :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ENV 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7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6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1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85.71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18. </a:t>
                      </a:r>
                      <a:r>
                        <a:rPr lang="th-TH" sz="32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งานแพทย์แผนไทยและแพทย์ทางเลือก 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2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2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0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100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19. 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ตอบโต้ภาวะฉุกเฉินและควบคุมโรค 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4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4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0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100 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DF4DA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20. </a:t>
                      </a:r>
                      <a:r>
                        <a:rPr lang="th-TH" sz="3200" dirty="0" smtClean="0">
                          <a:solidFill>
                            <a:srgbClr val="DF4DA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งานเอดส์</a:t>
                      </a:r>
                      <a:endParaRPr lang="en-US" sz="3200" kern="1200" dirty="0" smtClean="0">
                        <a:solidFill>
                          <a:srgbClr val="DF4DA0"/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DF4DA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6</a:t>
                      </a:r>
                      <a:endParaRPr lang="en-US" sz="3200" dirty="0">
                        <a:solidFill>
                          <a:srgbClr val="DF4DA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DF4DA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1</a:t>
                      </a:r>
                      <a:endParaRPr lang="en-US" sz="3200" dirty="0">
                        <a:solidFill>
                          <a:srgbClr val="DF4DA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DF4DA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5</a:t>
                      </a:r>
                      <a:endParaRPr lang="en-US" sz="3200" dirty="0">
                        <a:solidFill>
                          <a:srgbClr val="DF4DA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DF4DA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16.67</a:t>
                      </a:r>
                      <a:endParaRPr lang="en-US" sz="3200" dirty="0">
                        <a:solidFill>
                          <a:srgbClr val="DF4DA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21. </a:t>
                      </a:r>
                      <a:r>
                        <a:rPr lang="th-TH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งานสุขศึกษา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2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2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0</a:t>
                      </a:r>
                      <a:endParaRPr lang="en-US" sz="3200" dirty="0">
                        <a:solidFill>
                          <a:srgbClr val="00206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206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29"/>
          <p:cNvSpPr/>
          <p:nvPr/>
        </p:nvSpPr>
        <p:spPr>
          <a:xfrm>
            <a:off x="2798474" y="836712"/>
            <a:ext cx="3952056" cy="769441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DF4D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“</a:t>
            </a:r>
            <a:r>
              <a:rPr lang="th-TH" sz="4400" b="1" spc="50" dirty="0" smtClean="0">
                <a:ln w="11430"/>
                <a:solidFill>
                  <a:srgbClr val="DF4D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ระดับหน่วยงาน</a:t>
            </a:r>
            <a:r>
              <a:rPr lang="en-US" sz="4400" b="1" spc="50" dirty="0" smtClean="0">
                <a:ln w="11430"/>
                <a:solidFill>
                  <a:srgbClr val="DF4D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”</a:t>
            </a:r>
            <a:endParaRPr lang="en-US" sz="4400" b="1" spc="50" dirty="0">
              <a:ln w="11430"/>
              <a:solidFill>
                <a:srgbClr val="DF4D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6" name="ปุ่มปฏิบัติการ: ไปข้างหน้าหรือถัดไป 5">
            <a:hlinkClick r:id="rId3" action="ppaction://hlinksldjump" highlightClick="1"/>
          </p:cNvPr>
          <p:cNvSpPr/>
          <p:nvPr/>
        </p:nvSpPr>
        <p:spPr>
          <a:xfrm>
            <a:off x="4355976" y="3356992"/>
            <a:ext cx="418526" cy="288032"/>
          </a:xfrm>
          <a:prstGeom prst="actionButtonForwardNex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วงเล็บปีกกาขวา 7"/>
          <p:cNvSpPr/>
          <p:nvPr/>
        </p:nvSpPr>
        <p:spPr>
          <a:xfrm>
            <a:off x="3563888" y="3068960"/>
            <a:ext cx="390061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ปุ่มปฏิบัติการ: ไปข้างหน้าหรือถัดไป 8">
            <a:hlinkClick r:id="rId4" action="ppaction://hlinksldjump" highlightClick="1"/>
          </p:cNvPr>
          <p:cNvSpPr/>
          <p:nvPr/>
        </p:nvSpPr>
        <p:spPr>
          <a:xfrm>
            <a:off x="5004048" y="4149080"/>
            <a:ext cx="266126" cy="351656"/>
          </a:xfrm>
          <a:prstGeom prst="actionButtonForwardNex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ปุ่มปฏิบัติการ: ไปข้างหน้าหรือถัดไป 9">
            <a:hlinkClick r:id="rId5" action="ppaction://hlinksldjump" highlightClick="1"/>
          </p:cNvPr>
          <p:cNvSpPr/>
          <p:nvPr/>
        </p:nvSpPr>
        <p:spPr>
          <a:xfrm>
            <a:off x="4427984" y="5229200"/>
            <a:ext cx="418526" cy="288032"/>
          </a:xfrm>
          <a:prstGeom prst="actionButtonForwardNex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398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9"/>
          <p:cNvSpPr/>
          <p:nvPr/>
        </p:nvSpPr>
        <p:spPr>
          <a:xfrm>
            <a:off x="1966190" y="258614"/>
            <a:ext cx="5616624" cy="769441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ผลการดำเนินงาน </a:t>
            </a:r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KPI </a:t>
            </a:r>
            <a:r>
              <a:rPr lang="th-TH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ปี </a:t>
            </a:r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2561</a:t>
            </a:r>
            <a:endParaRPr lang="en-US" sz="44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954188"/>
              </p:ext>
            </p:extLst>
          </p:nvPr>
        </p:nvGraphicFramePr>
        <p:xfrm>
          <a:off x="179512" y="1484784"/>
          <a:ext cx="8856984" cy="4758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695"/>
                <a:gridCol w="792088"/>
                <a:gridCol w="720080"/>
                <a:gridCol w="933985"/>
                <a:gridCol w="1224136"/>
              </a:tblGrid>
              <a:tr h="491263">
                <a:tc rowSpan="2"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cs typeface="EucrosiaUPC" panose="02020603050405020304" pitchFamily="18" charset="-34"/>
                        </a:rPr>
                        <a:t>หน่วยงาน/</a:t>
                      </a:r>
                      <a:r>
                        <a:rPr lang="en-US" sz="3200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cs typeface="EucrosiaUPC" panose="02020603050405020304" pitchFamily="18" charset="-34"/>
                        </a:rPr>
                        <a:t>PCT</a:t>
                      </a:r>
                      <a:endParaRPr lang="th-TH" sz="32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ตัวชี้วัด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ร้อยละ            ผ่านเกณฑ์</a:t>
                      </a:r>
                      <a:endParaRPr lang="en-US" sz="2400" dirty="0" smtClean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491263">
                <a:tc vMerge="1">
                  <a:txBody>
                    <a:bodyPr/>
                    <a:lstStyle/>
                    <a:p>
                      <a:pPr algn="ctr"/>
                      <a:endParaRPr lang="th-TH" sz="32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รวม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ผ่าน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ไม่ผ่าน</a:t>
                      </a: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467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22.</a:t>
                      </a:r>
                      <a:r>
                        <a:rPr lang="th-TH" sz="28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กลุ่มงานเวชศาสตร์ฟื้นฟู </a:t>
                      </a:r>
                      <a:endParaRPr lang="en-US" sz="32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5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2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3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40.00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4678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23.</a:t>
                      </a:r>
                      <a:r>
                        <a:rPr lang="th-TH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 กลุ่มงาน</a:t>
                      </a:r>
                      <a:r>
                        <a:rPr lang="th-TH" sz="28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เทคนิคการแพทย์ 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6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0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47.37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24. </a:t>
                      </a:r>
                      <a:r>
                        <a:rPr lang="th-TH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กลุ่มงานรังสีวิทยา</a:t>
                      </a:r>
                      <a:endParaRPr lang="en-US" sz="32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5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5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0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100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25. </a:t>
                      </a:r>
                      <a:r>
                        <a:rPr lang="th-TH" sz="2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กลุ่มงานทันตก</a:t>
                      </a:r>
                      <a:r>
                        <a:rPr lang="th-TH" sz="28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รรม</a:t>
                      </a:r>
                      <a:endParaRPr lang="en-US" sz="32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16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13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3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81.25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26. </a:t>
                      </a:r>
                      <a:r>
                        <a:rPr lang="th-TH" sz="28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กลุ่มงานเภสัชกรรมฯ</a:t>
                      </a:r>
                      <a:endParaRPr lang="en-US" sz="32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6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2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4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33.33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27. </a:t>
                      </a:r>
                      <a:r>
                        <a:rPr lang="th-TH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งานบริหารและการเงิน</a:t>
                      </a:r>
                      <a:endParaRPr lang="en-US" sz="32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5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3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60.00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28. </a:t>
                      </a:r>
                      <a:r>
                        <a:rPr lang="th-TH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งานการเจ้าหน้าที่</a:t>
                      </a:r>
                      <a:endParaRPr lang="en-US" sz="32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7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5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71.43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29"/>
          <p:cNvSpPr/>
          <p:nvPr/>
        </p:nvSpPr>
        <p:spPr>
          <a:xfrm>
            <a:off x="2798474" y="836712"/>
            <a:ext cx="3952056" cy="769441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DF4D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“</a:t>
            </a:r>
            <a:r>
              <a:rPr lang="th-TH" sz="4400" b="1" spc="50" dirty="0" smtClean="0">
                <a:ln w="11430"/>
                <a:solidFill>
                  <a:srgbClr val="DF4D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ระดับหน่วยงาน</a:t>
            </a:r>
            <a:r>
              <a:rPr lang="en-US" sz="4400" b="1" spc="50" dirty="0" smtClean="0">
                <a:ln w="11430"/>
                <a:solidFill>
                  <a:srgbClr val="DF4D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”</a:t>
            </a:r>
            <a:endParaRPr lang="en-US" sz="4400" b="1" spc="50" dirty="0">
              <a:ln w="11430"/>
              <a:solidFill>
                <a:srgbClr val="DF4D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8" name="ปุ่มปฏิบัติการ: ไปข้างหน้าหรือถัดไป 7">
            <a:hlinkClick r:id="rId3" action="ppaction://hlinksldjump" highlightClick="1"/>
          </p:cNvPr>
          <p:cNvSpPr/>
          <p:nvPr/>
        </p:nvSpPr>
        <p:spPr>
          <a:xfrm>
            <a:off x="4414529" y="2636912"/>
            <a:ext cx="418526" cy="288032"/>
          </a:xfrm>
          <a:prstGeom prst="actionButtonForwardNex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ปุ่มปฏิบัติการ: ไปข้างหน้าหรือถัดไป 8">
            <a:hlinkClick r:id="rId4" action="ppaction://hlinksldjump" highlightClick="1"/>
          </p:cNvPr>
          <p:cNvSpPr/>
          <p:nvPr/>
        </p:nvSpPr>
        <p:spPr>
          <a:xfrm>
            <a:off x="4425213" y="3117574"/>
            <a:ext cx="418526" cy="288032"/>
          </a:xfrm>
          <a:prstGeom prst="actionButtonForwardNex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ปุ่มปฏิบัติการ: ไปข้างหน้าหรือถัดไป 9">
            <a:hlinkClick r:id="rId5" action="ppaction://hlinksldjump" highlightClick="1"/>
          </p:cNvPr>
          <p:cNvSpPr/>
          <p:nvPr/>
        </p:nvSpPr>
        <p:spPr>
          <a:xfrm>
            <a:off x="4414529" y="4149080"/>
            <a:ext cx="418526" cy="288032"/>
          </a:xfrm>
          <a:prstGeom prst="actionButtonForwardNex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ปุ่มปฏิบัติการ: ไปข้างหน้าหรือถัดไป 10">
            <a:hlinkClick r:id="rId6" action="ppaction://hlinksldjump" highlightClick="1"/>
          </p:cNvPr>
          <p:cNvSpPr/>
          <p:nvPr/>
        </p:nvSpPr>
        <p:spPr>
          <a:xfrm>
            <a:off x="4425213" y="4653136"/>
            <a:ext cx="418526" cy="288032"/>
          </a:xfrm>
          <a:prstGeom prst="actionButtonForwardNex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ปุ่มปฏิบัติการ: ไปข้างหน้าหรือถัดไป 11">
            <a:hlinkClick r:id="rId7" action="ppaction://hlinksldjump" highlightClick="1"/>
          </p:cNvPr>
          <p:cNvSpPr/>
          <p:nvPr/>
        </p:nvSpPr>
        <p:spPr>
          <a:xfrm>
            <a:off x="4425213" y="5517232"/>
            <a:ext cx="418526" cy="288032"/>
          </a:xfrm>
          <a:prstGeom prst="actionButtonForwardNex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วงเล็บปีกกาขวา 12"/>
          <p:cNvSpPr/>
          <p:nvPr/>
        </p:nvSpPr>
        <p:spPr>
          <a:xfrm>
            <a:off x="3368857" y="5193196"/>
            <a:ext cx="390061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886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9"/>
          <p:cNvSpPr/>
          <p:nvPr/>
        </p:nvSpPr>
        <p:spPr>
          <a:xfrm>
            <a:off x="1966190" y="258614"/>
            <a:ext cx="5616624" cy="769441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ผลการดำเนินงาน </a:t>
            </a:r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KPI </a:t>
            </a:r>
            <a:r>
              <a:rPr lang="th-TH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ปี </a:t>
            </a:r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2561</a:t>
            </a:r>
            <a:endParaRPr lang="en-US" sz="44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320269"/>
              </p:ext>
            </p:extLst>
          </p:nvPr>
        </p:nvGraphicFramePr>
        <p:xfrm>
          <a:off x="179512" y="1484784"/>
          <a:ext cx="8856984" cy="4758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695"/>
                <a:gridCol w="792088"/>
                <a:gridCol w="720080"/>
                <a:gridCol w="933985"/>
                <a:gridCol w="1224136"/>
              </a:tblGrid>
              <a:tr h="491263">
                <a:tc rowSpan="2"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cs typeface="EucrosiaUPC" panose="02020603050405020304" pitchFamily="18" charset="-34"/>
                        </a:rPr>
                        <a:t>หน่วยงาน/</a:t>
                      </a:r>
                      <a:r>
                        <a:rPr lang="en-US" sz="3200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cs typeface="EucrosiaUPC" panose="02020603050405020304" pitchFamily="18" charset="-34"/>
                        </a:rPr>
                        <a:t>PCT</a:t>
                      </a:r>
                      <a:endParaRPr lang="th-TH" sz="32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ตัวชี้วัด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ร้อยละ            ผ่านเกณฑ์</a:t>
                      </a:r>
                      <a:endParaRPr lang="en-US" sz="2400" dirty="0" smtClean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491263">
                <a:tc vMerge="1">
                  <a:txBody>
                    <a:bodyPr/>
                    <a:lstStyle/>
                    <a:p>
                      <a:pPr algn="ctr"/>
                      <a:endParaRPr lang="th-TH" sz="32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รวม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ผ่าน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rgbClr val="FFFF00"/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ไม่ผ่าน</a:t>
                      </a: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4678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29.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 งานศูนย์ข้อมูล และ งาน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IT </a:t>
                      </a:r>
                      <a:endParaRPr lang="en-US" sz="32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6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6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0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100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4678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30.</a:t>
                      </a:r>
                      <a:r>
                        <a:rPr lang="th-TH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 งาน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ประกันสุขภาพ 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5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0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5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0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31. 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งานเวชระเบียน</a:t>
                      </a:r>
                      <a:endParaRPr lang="en-US" sz="32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5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3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2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60.00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32. 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กลุ่มงาน</a:t>
                      </a:r>
                      <a:r>
                        <a:rPr lang="th-TH" sz="2800" kern="1200" dirty="0" err="1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โภชน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ศาสตร์ </a:t>
                      </a:r>
                      <a:endParaRPr lang="en-US" sz="32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6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5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1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83.33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Cordia New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33. </a:t>
                      </a:r>
                      <a:r>
                        <a:rPr lang="th-TH" sz="28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งานห้องผ่าตัด</a:t>
                      </a:r>
                      <a:endParaRPr lang="en-US" sz="32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6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3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3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50.00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34.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งานป้องกันและควบคุมการติดเชื้อ </a:t>
                      </a:r>
                      <a:endParaRPr lang="en-US" sz="32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4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2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2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50.00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</a:tr>
              <a:tr h="538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Cordia New"/>
                          <a:cs typeface="EucrosiaUPC" panose="02020603050405020304" pitchFamily="18" charset="-34"/>
                        </a:rPr>
                        <a:t>35. 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effectLst/>
                          <a:latin typeface="EucrosiaUPC" panose="02020603050405020304" pitchFamily="18" charset="-34"/>
                          <a:ea typeface="+mn-ea"/>
                          <a:cs typeface="EucrosiaUPC" panose="02020603050405020304" pitchFamily="18" charset="-34"/>
                        </a:rPr>
                        <a:t>งานพัสดุ </a:t>
                      </a:r>
                      <a:endParaRPr lang="en-US" sz="320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+mn-ea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12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7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5</a:t>
                      </a:r>
                      <a:endParaRPr lang="en-US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EucrosiaUPC" panose="02020603050405020304" pitchFamily="18" charset="-34"/>
                        <a:ea typeface="Times New Roman"/>
                        <a:cs typeface="EucrosiaUPC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EucrosiaUPC" panose="02020603050405020304" pitchFamily="18" charset="-34"/>
                          <a:ea typeface="Times New Roman"/>
                          <a:cs typeface="EucrosiaUPC" panose="02020603050405020304" pitchFamily="18" charset="-34"/>
                        </a:rPr>
                        <a:t>58.33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29"/>
          <p:cNvSpPr/>
          <p:nvPr/>
        </p:nvSpPr>
        <p:spPr>
          <a:xfrm>
            <a:off x="2798474" y="836712"/>
            <a:ext cx="3952056" cy="769441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solidFill>
                  <a:srgbClr val="DF4D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“</a:t>
            </a:r>
            <a:r>
              <a:rPr lang="th-TH" sz="4400" b="1" spc="50" dirty="0" smtClean="0">
                <a:ln w="11430"/>
                <a:solidFill>
                  <a:srgbClr val="DF4D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ระดับหน่วยงาน</a:t>
            </a:r>
            <a:r>
              <a:rPr lang="en-US" sz="4400" b="1" spc="50" dirty="0" smtClean="0">
                <a:ln w="11430"/>
                <a:solidFill>
                  <a:srgbClr val="DF4D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”</a:t>
            </a:r>
            <a:endParaRPr lang="en-US" sz="4400" b="1" spc="50" dirty="0">
              <a:ln w="11430"/>
              <a:solidFill>
                <a:srgbClr val="DF4D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6" name="ปุ่มปฏิบัติการ: ไปข้างหน้าหรือถัดไป 5">
            <a:hlinkClick r:id="rId3" action="ppaction://hlinksldjump" highlightClick="1"/>
          </p:cNvPr>
          <p:cNvSpPr/>
          <p:nvPr/>
        </p:nvSpPr>
        <p:spPr>
          <a:xfrm>
            <a:off x="4873554" y="4941168"/>
            <a:ext cx="418526" cy="288032"/>
          </a:xfrm>
          <a:prstGeom prst="actionButtonForwardNex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วงเล็บปีกกาขวา 7"/>
          <p:cNvSpPr/>
          <p:nvPr/>
        </p:nvSpPr>
        <p:spPr>
          <a:xfrm>
            <a:off x="4081466" y="4653136"/>
            <a:ext cx="390061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ปุ่มปฏิบัติการ: ไปข้างหน้าหรือถัดไป 8">
            <a:hlinkClick r:id="rId4" action="ppaction://hlinksldjump" highlightClick="1"/>
          </p:cNvPr>
          <p:cNvSpPr/>
          <p:nvPr/>
        </p:nvSpPr>
        <p:spPr>
          <a:xfrm>
            <a:off x="4276496" y="2852936"/>
            <a:ext cx="418526" cy="288032"/>
          </a:xfrm>
          <a:prstGeom prst="actionButtonForwardNex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วงเล็บปีกกาขวา 9"/>
          <p:cNvSpPr/>
          <p:nvPr/>
        </p:nvSpPr>
        <p:spPr>
          <a:xfrm>
            <a:off x="3689815" y="2528900"/>
            <a:ext cx="390061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548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9"/>
          <p:cNvSpPr/>
          <p:nvPr/>
        </p:nvSpPr>
        <p:spPr>
          <a:xfrm>
            <a:off x="2621799" y="569327"/>
            <a:ext cx="417646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PCT. </a:t>
            </a:r>
            <a:r>
              <a:rPr lang="en-US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: </a:t>
            </a:r>
            <a:r>
              <a:rPr lang="th-TH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อายุรก</a:t>
            </a:r>
            <a:r>
              <a:rPr lang="th-TH" sz="48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รรม</a:t>
            </a:r>
            <a:endParaRPr lang="en-US" sz="48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7" name="Picture 2" descr="ผลการค้นหารูปภาพสำหรับ ป้าย กรอบ น่า รัก ๆ จ้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525">
            <a:off x="168331" y="317594"/>
            <a:ext cx="1692113" cy="1799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9"/>
          <p:cNvSpPr/>
          <p:nvPr/>
        </p:nvSpPr>
        <p:spPr>
          <a:xfrm rot="702356">
            <a:off x="272339" y="617118"/>
            <a:ext cx="14897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แนวทาง</a:t>
            </a:r>
          </a:p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พัฒนา</a:t>
            </a:r>
            <a:endParaRPr lang="en-US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4" name="ลูกศรขวาท้ายขีด 3"/>
          <p:cNvSpPr/>
          <p:nvPr/>
        </p:nvSpPr>
        <p:spPr>
          <a:xfrm rot="964071">
            <a:off x="2224572" y="547444"/>
            <a:ext cx="500541" cy="1319695"/>
          </a:xfrm>
          <a:prstGeom prst="stripedRightArrow">
            <a:avLst/>
          </a:prstGeom>
          <a:solidFill>
            <a:srgbClr val="FF3399"/>
          </a:solidFill>
          <a:ln w="3175">
            <a:solidFill>
              <a:srgbClr val="243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17209" y="2049810"/>
            <a:ext cx="7803263" cy="3539430"/>
          </a:xfrm>
          <a:prstGeom prst="rect">
            <a:avLst/>
          </a:prstGeom>
          <a:ln>
            <a:solidFill>
              <a:srgbClr val="57257D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1. KPI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ไม่ผ่านเกณฑ์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เช่น </a:t>
            </a:r>
            <a:r>
              <a:rPr lang="th-TH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การควบคุม </a:t>
            </a:r>
            <a:r>
              <a:rPr lang="en-US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DM/HT</a:t>
            </a:r>
            <a:r>
              <a:rPr lang="th-TH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,</a:t>
            </a:r>
            <a:r>
              <a:rPr lang="en-US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  </a:t>
            </a:r>
            <a:r>
              <a:rPr lang="th-TH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คัดกรองไต/</a:t>
            </a:r>
            <a:r>
              <a:rPr lang="en-US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CKD</a:t>
            </a:r>
          </a:p>
          <a:p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2.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ปรับเปลี่ยน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พฤติกรรม/สร้าง</a:t>
            </a:r>
            <a:r>
              <a:rPr lang="th-TH" sz="3200" dirty="0" err="1" smtClean="0">
                <a:latin typeface="EucrosiaUPC" panose="02020603050405020304" pitchFamily="18" charset="-34"/>
                <a:cs typeface="EucrosiaUPC" panose="02020603050405020304" pitchFamily="18" charset="-34"/>
              </a:rPr>
              <a:t>เนัก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ให้คำปรึกษา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DM/HT  </a:t>
            </a: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3</a:t>
            </a:r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.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พัฒนา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ระแนวทางการการดูแลผู้ป่วยโรคไตและชะลอไตเสื่อม</a:t>
            </a:r>
            <a:endParaRPr lang="en-US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4</a:t>
            </a:r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.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พัฒนา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ระบบบริการ </a:t>
            </a:r>
            <a:r>
              <a:rPr lang="en-US" sz="3200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COPD  clinic </a:t>
            </a:r>
            <a:r>
              <a:rPr lang="th-TH" sz="3200" dirty="0" err="1">
                <a:latin typeface="EucrosiaUPC" panose="02020603050405020304" pitchFamily="18" charset="-34"/>
                <a:cs typeface="EucrosiaUPC" panose="02020603050405020304" pitchFamily="18" charset="-34"/>
              </a:rPr>
              <a:t>โดยสห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สาขาวิชาชีพ  </a:t>
            </a:r>
            <a:endParaRPr lang="th-TH" sz="3200" dirty="0" smtClean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5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.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พัฒนาระบบการดูแลผู้ป่วย </a:t>
            </a:r>
            <a:r>
              <a:rPr lang="en-US" sz="3200" i="1" u="sng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STROKE STEMI </a:t>
            </a:r>
            <a:r>
              <a:rPr lang="th-TH" sz="3200" i="1" u="sng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และ </a:t>
            </a:r>
            <a:r>
              <a:rPr lang="en-US" sz="3200" i="1" u="sng" dirty="0">
                <a:solidFill>
                  <a:srgbClr val="FF3399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SEPSIS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เช่น ทำงานผ่าน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1669-FR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, การทบทวน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CPG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,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Competency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ทีม และ ทบทวน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Case</a:t>
            </a:r>
            <a:endParaRPr lang="th-TH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</p:txBody>
      </p:sp>
      <p:sp>
        <p:nvSpPr>
          <p:cNvPr id="5" name="ปุ่มปฏิบัติการ: ย้อนกลับหรือก่อนหน้า 4">
            <a:hlinkClick r:id="rId3" action="ppaction://hlinksldjump" highlightClick="1"/>
          </p:cNvPr>
          <p:cNvSpPr/>
          <p:nvPr/>
        </p:nvSpPr>
        <p:spPr>
          <a:xfrm>
            <a:off x="109216" y="3501008"/>
            <a:ext cx="751739" cy="559514"/>
          </a:xfrm>
          <a:prstGeom prst="actionButtonBackPrevio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21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9"/>
          <p:cNvSpPr/>
          <p:nvPr/>
        </p:nvSpPr>
        <p:spPr>
          <a:xfrm>
            <a:off x="2621799" y="569327"/>
            <a:ext cx="417646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PCT. </a:t>
            </a:r>
            <a:r>
              <a:rPr lang="en-US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: </a:t>
            </a:r>
            <a:r>
              <a:rPr lang="th-TH" sz="4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ศัลยกรรม</a:t>
            </a:r>
            <a:endParaRPr lang="en-US" sz="48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pic>
        <p:nvPicPr>
          <p:cNvPr id="7" name="Picture 2" descr="ผลการค้นหารูปภาพสำหรับ ป้าย กรอบ น่า รัก ๆ จ้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525">
            <a:off x="168331" y="317594"/>
            <a:ext cx="1692113" cy="17993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9"/>
          <p:cNvSpPr/>
          <p:nvPr/>
        </p:nvSpPr>
        <p:spPr>
          <a:xfrm rot="702356">
            <a:off x="272339" y="617118"/>
            <a:ext cx="148974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แนวทาง</a:t>
            </a:r>
          </a:p>
          <a:p>
            <a:pPr algn="ctr"/>
            <a:r>
              <a:rPr lang="th-TH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EucrosiaUPC" pitchFamily="18" charset="-34"/>
                <a:cs typeface="EucrosiaUPC" pitchFamily="18" charset="-34"/>
              </a:rPr>
              <a:t>พัฒนา</a:t>
            </a:r>
            <a:endParaRPr lang="en-US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4" name="ลูกศรขวาท้ายขีด 3"/>
          <p:cNvSpPr/>
          <p:nvPr/>
        </p:nvSpPr>
        <p:spPr>
          <a:xfrm rot="964071">
            <a:off x="2224572" y="547444"/>
            <a:ext cx="500541" cy="1319695"/>
          </a:xfrm>
          <a:prstGeom prst="stripedRightArrow">
            <a:avLst/>
          </a:prstGeom>
          <a:solidFill>
            <a:srgbClr val="FF3399"/>
          </a:solidFill>
          <a:ln w="3175">
            <a:solidFill>
              <a:srgbClr val="243E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17209" y="2182212"/>
            <a:ext cx="7803263" cy="2554545"/>
          </a:xfrm>
          <a:prstGeom prst="rect">
            <a:avLst/>
          </a:prstGeom>
          <a:ln>
            <a:solidFill>
              <a:srgbClr val="57257D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1. KPI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 ไม่ผ่านเกณฑ์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เช่น 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การ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สูญเสีย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อวัยวะใน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ผู้ป่วย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DM</a:t>
            </a:r>
            <a:r>
              <a:rPr lang="th-TH" sz="3200" dirty="0" smtClean="0">
                <a:latin typeface="EucrosiaUPC" panose="02020603050405020304" pitchFamily="18" charset="-34"/>
                <a:cs typeface="EucrosiaUPC" panose="02020603050405020304" pitchFamily="18" charset="-34"/>
              </a:rPr>
              <a:t>,ไส้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ติ่งแตก, </a:t>
            </a:r>
            <a:endParaRPr lang="en-US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2.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จัดตั้ง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ODS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unit/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พัฒนาทีม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/CPG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ODS  </a:t>
            </a:r>
          </a:p>
          <a:p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3.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พัฒนาแนวทางป้องกันสูญเสียอวัยวะในผู้ป่วย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DM 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เช่น ดูแลแผลแบบ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VAC Dressing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,วางแผนจำหน่าย </a:t>
            </a:r>
            <a:r>
              <a:rPr lang="en-US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NF</a:t>
            </a:r>
            <a:r>
              <a:rPr lang="th-TH" sz="3200" dirty="0">
                <a:latin typeface="EucrosiaUPC" panose="02020603050405020304" pitchFamily="18" charset="-34"/>
                <a:cs typeface="EucrosiaUPC" panose="02020603050405020304" pitchFamily="18" charset="-34"/>
              </a:rPr>
              <a:t> และดูแลต่อเนื่องที่บ้าน</a:t>
            </a:r>
            <a:endParaRPr lang="en-US" sz="3200" dirty="0">
              <a:latin typeface="EucrosiaUPC" panose="02020603050405020304" pitchFamily="18" charset="-34"/>
              <a:cs typeface="EucrosiaUPC" panose="02020603050405020304" pitchFamily="18" charset="-34"/>
            </a:endParaRPr>
          </a:p>
          <a:p>
            <a:r>
              <a:rPr lang="en-US" sz="3200" u="sng" dirty="0">
                <a:solidFill>
                  <a:srgbClr val="DF4DA0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4.</a:t>
            </a:r>
            <a:r>
              <a:rPr lang="th-TH" sz="3200" u="sng" dirty="0">
                <a:solidFill>
                  <a:srgbClr val="DF4DA0"/>
                </a:solidFill>
                <a:latin typeface="EucrosiaUPC" panose="02020603050405020304" pitchFamily="18" charset="-34"/>
                <a:cs typeface="EucrosiaUPC" panose="02020603050405020304" pitchFamily="18" charset="-34"/>
              </a:rPr>
              <a:t> พัฒนาระบบการดูผู้ป่วยมะเร็ง เช่น การให้เคมีบำบัด</a:t>
            </a:r>
          </a:p>
        </p:txBody>
      </p:sp>
      <p:sp>
        <p:nvSpPr>
          <p:cNvPr id="5" name="ปุ่มปฏิบัติการ: ย้อนกลับหรือก่อนหน้า 4">
            <a:hlinkClick r:id="rId3" action="ppaction://hlinksldjump" highlightClick="1"/>
          </p:cNvPr>
          <p:cNvSpPr/>
          <p:nvPr/>
        </p:nvSpPr>
        <p:spPr>
          <a:xfrm>
            <a:off x="109216" y="3501008"/>
            <a:ext cx="751739" cy="559514"/>
          </a:xfrm>
          <a:prstGeom prst="actionButtonBackPrevious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479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8629</TotalTime>
  <Words>1885</Words>
  <Application>Microsoft Office PowerPoint</Application>
  <PresentationFormat>นำเสนอทางหน้าจอ (4:3)</PresentationFormat>
  <Paragraphs>382</Paragraphs>
  <Slides>26</Slides>
  <Notes>7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26</vt:i4>
      </vt:variant>
    </vt:vector>
  </HeadingPairs>
  <TitlesOfParts>
    <vt:vector size="27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ketball</dc:creator>
  <cp:lastModifiedBy>MO</cp:lastModifiedBy>
  <cp:revision>265</cp:revision>
  <cp:lastPrinted>2017-10-25T02:36:23Z</cp:lastPrinted>
  <dcterms:created xsi:type="dcterms:W3CDTF">2016-11-16T02:35:15Z</dcterms:created>
  <dcterms:modified xsi:type="dcterms:W3CDTF">2018-10-29T12:51:57Z</dcterms:modified>
</cp:coreProperties>
</file>